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1" r:id="rId5"/>
    <p:sldId id="262" r:id="rId6"/>
    <p:sldId id="264" r:id="rId7"/>
    <p:sldId id="263" r:id="rId8"/>
    <p:sldId id="259" r:id="rId9"/>
    <p:sldId id="265" r:id="rId10"/>
    <p:sldId id="260"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2F6E4D-024A-425F-898D-75109A8C8281}" type="datetimeFigureOut">
              <a:rPr lang="fr-FR" smtClean="0"/>
              <a:pPr/>
              <a:t>19/07/2016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ABD3E5-A56E-4272-B08C-6800B5E30FB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mtClean="0"/>
              <a:t>oord</a:t>
            </a:r>
            <a:endParaRPr lang="fr-FR"/>
          </a:p>
        </p:txBody>
      </p:sp>
      <p:sp>
        <p:nvSpPr>
          <p:cNvPr id="4" name="Espace réservé du numéro de diapositive 3"/>
          <p:cNvSpPr>
            <a:spLocks noGrp="1"/>
          </p:cNvSpPr>
          <p:nvPr>
            <p:ph type="sldNum" sz="quarter" idx="10"/>
          </p:nvPr>
        </p:nvSpPr>
        <p:spPr/>
        <p:txBody>
          <a:bodyPr/>
          <a:lstStyle/>
          <a:p>
            <a:fld id="{4AABD3E5-A56E-4272-B08C-6800B5E30FBD}"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1AFBED5-EF73-4656-B30C-47ACBBB516E4}"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5772A5-A7F4-4FFB-8929-4D1DA00B86D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AFBED5-EF73-4656-B30C-47ACBBB516E4}"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5772A5-A7F4-4FFB-8929-4D1DA00B86D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AFBED5-EF73-4656-B30C-47ACBBB516E4}"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5772A5-A7F4-4FFB-8929-4D1DA00B86D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AFBED5-EF73-4656-B30C-47ACBBB516E4}"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5772A5-A7F4-4FFB-8929-4D1DA00B86D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1AFBED5-EF73-4656-B30C-47ACBBB516E4}" type="datetimeFigureOut">
              <a:rPr lang="fr-FR" smtClean="0"/>
              <a:pPr/>
              <a:t>19/07/2016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B5772A5-A7F4-4FFB-8929-4D1DA00B86D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1AFBED5-EF73-4656-B30C-47ACBBB516E4}"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B5772A5-A7F4-4FFB-8929-4D1DA00B86D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1AFBED5-EF73-4656-B30C-47ACBBB516E4}" type="datetimeFigureOut">
              <a:rPr lang="fr-FR" smtClean="0"/>
              <a:pPr/>
              <a:t>19/07/2016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B5772A5-A7F4-4FFB-8929-4D1DA00B86D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1AFBED5-EF73-4656-B30C-47ACBBB516E4}" type="datetimeFigureOut">
              <a:rPr lang="fr-FR" smtClean="0"/>
              <a:pPr/>
              <a:t>19/07/2016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B5772A5-A7F4-4FFB-8929-4D1DA00B86D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AFBED5-EF73-4656-B30C-47ACBBB516E4}" type="datetimeFigureOut">
              <a:rPr lang="fr-FR" smtClean="0"/>
              <a:pPr/>
              <a:t>19/07/2016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B5772A5-A7F4-4FFB-8929-4D1DA00B86D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AFBED5-EF73-4656-B30C-47ACBBB516E4}"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B5772A5-A7F4-4FFB-8929-4D1DA00B86D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AFBED5-EF73-4656-B30C-47ACBBB516E4}" type="datetimeFigureOut">
              <a:rPr lang="fr-FR" smtClean="0"/>
              <a:pPr/>
              <a:t>19/07/2016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B5772A5-A7F4-4FFB-8929-4D1DA00B86D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FBED5-EF73-4656-B30C-47ACBBB516E4}" type="datetimeFigureOut">
              <a:rPr lang="fr-FR" smtClean="0"/>
              <a:pPr/>
              <a:t>19/07/2016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5772A5-A7F4-4FFB-8929-4D1DA00B86D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3786190"/>
            <a:ext cx="7772400" cy="1470025"/>
          </a:xfrm>
          <a:ln>
            <a:solidFill>
              <a:srgbClr val="0070C0"/>
            </a:solidFill>
          </a:ln>
        </p:spPr>
        <p:txBody>
          <a:bodyPr/>
          <a:lstStyle/>
          <a:p>
            <a:r>
              <a:rPr lang="fr-FR" dirty="0">
                <a:latin typeface="Maiandra GD" pitchFamily="34" charset="0"/>
              </a:rPr>
              <a:t>Analyse des incitations en matière environnementale</a:t>
            </a:r>
          </a:p>
        </p:txBody>
      </p:sp>
      <p:sp>
        <p:nvSpPr>
          <p:cNvPr id="3" name="Sous-titre 2"/>
          <p:cNvSpPr>
            <a:spLocks noGrp="1"/>
          </p:cNvSpPr>
          <p:nvPr>
            <p:ph type="subTitle" idx="1"/>
          </p:nvPr>
        </p:nvSpPr>
        <p:spPr>
          <a:xfrm>
            <a:off x="2214546" y="6286520"/>
            <a:ext cx="4972040" cy="428628"/>
          </a:xfrm>
        </p:spPr>
        <p:txBody>
          <a:bodyPr>
            <a:normAutofit/>
          </a:bodyPr>
          <a:lstStyle/>
          <a:p>
            <a:r>
              <a:rPr lang="fr-FR" sz="1800" dirty="0" smtClean="0">
                <a:solidFill>
                  <a:schemeClr val="tx1"/>
                </a:solidFill>
              </a:rPr>
              <a:t>Yaoundé le 19 Juillet 2016</a:t>
            </a:r>
            <a:endParaRPr lang="fr-FR" sz="1800" dirty="0">
              <a:solidFill>
                <a:schemeClr val="tx1"/>
              </a:solidFill>
            </a:endParaRPr>
          </a:p>
        </p:txBody>
      </p:sp>
      <p:pic>
        <p:nvPicPr>
          <p:cNvPr id="4" name="Picture 15"/>
          <p:cNvPicPr>
            <a:picLocks noChangeAspect="1" noChangeArrowheads="1"/>
          </p:cNvPicPr>
          <p:nvPr/>
        </p:nvPicPr>
        <p:blipFill>
          <a:blip r:embed="rId3"/>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5" name="Image 3"/>
          <p:cNvPicPr>
            <a:picLocks noChangeAspect="1" noChangeArrowheads="1"/>
          </p:cNvPicPr>
          <p:nvPr/>
        </p:nvPicPr>
        <p:blipFill>
          <a:blip r:embed="rId4"/>
          <a:srcRect/>
          <a:stretch>
            <a:fillRect/>
          </a:stretch>
        </p:blipFill>
        <p:spPr bwMode="auto">
          <a:xfrm>
            <a:off x="7858125" y="214313"/>
            <a:ext cx="981075" cy="914400"/>
          </a:xfrm>
          <a:prstGeom prst="rect">
            <a:avLst/>
          </a:prstGeom>
          <a:noFill/>
          <a:ln w="9525">
            <a:noFill/>
            <a:miter lim="800000"/>
            <a:headEnd/>
            <a:tailEnd/>
          </a:ln>
        </p:spPr>
      </p:pic>
      <p:sp>
        <p:nvSpPr>
          <p:cNvPr id="1026" name="Text Box 24"/>
          <p:cNvSpPr txBox="1">
            <a:spLocks noChangeArrowheads="1"/>
          </p:cNvSpPr>
          <p:nvPr/>
        </p:nvSpPr>
        <p:spPr bwMode="auto">
          <a:xfrm rot="10800000" flipV="1">
            <a:off x="1214414" y="1071546"/>
            <a:ext cx="6929486" cy="2286016"/>
          </a:xfrm>
          <a:prstGeom prst="rect">
            <a:avLst/>
          </a:prstGeom>
          <a:gradFill rotWithShape="0">
            <a:gsLst>
              <a:gs pos="0">
                <a:srgbClr val="FFFF00"/>
              </a:gs>
              <a:gs pos="100000">
                <a:srgbClr val="B6DDE8"/>
              </a:gs>
            </a:gsLst>
            <a:lin ang="54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smtClean="0">
                <a:ln>
                  <a:noFill/>
                </a:ln>
                <a:solidFill>
                  <a:schemeClr val="tx1"/>
                </a:solidFill>
                <a:effectLst/>
                <a:latin typeface="Calibri" pitchFamily="34" charset="0"/>
                <a:cs typeface="Arial" pitchFamily="34" charset="0"/>
              </a:rPr>
              <a:t>Projet "Renforcement des Capacités pour la Mise en œuvre des Conventions Cadres des Nations Unies sur l'Environnement au Cameroun </a:t>
            </a:r>
          </a:p>
          <a:p>
            <a:pPr lvl="0" algn="ctr" fontAlgn="base">
              <a:spcBef>
                <a:spcPct val="0"/>
              </a:spcBef>
              <a:spcAft>
                <a:spcPts val="1000"/>
              </a:spcAft>
            </a:pPr>
            <a:r>
              <a:rPr kumimoji="0" lang="fr-FR" sz="2800" b="1" i="0" u="none" strike="noStrike" cap="none" normalizeH="0" baseline="0" dirty="0" smtClean="0">
                <a:ln>
                  <a:noFill/>
                </a:ln>
                <a:solidFill>
                  <a:schemeClr val="tx1"/>
                </a:solidFill>
                <a:effectLst/>
                <a:latin typeface="Calibri" pitchFamily="34" charset="0"/>
                <a:cs typeface="Arial" pitchFamily="34" charset="0"/>
              </a:rPr>
              <a:t>"</a:t>
            </a:r>
            <a:r>
              <a:rPr kumimoji="0" lang="fr-FR" sz="2800" b="1" i="0" u="none" strike="noStrike" cap="none" normalizeH="0" baseline="0" smtClean="0">
                <a:ln>
                  <a:noFill/>
                </a:ln>
                <a:solidFill>
                  <a:schemeClr val="tx1"/>
                </a:solidFill>
                <a:effectLst/>
                <a:latin typeface="Calibri" pitchFamily="34" charset="0"/>
                <a:cs typeface="Arial" pitchFamily="34" charset="0"/>
              </a:rPr>
              <a:t>Projet </a:t>
            </a:r>
            <a:r>
              <a:rPr lang="fr-FR" sz="2800" b="1" smtClean="0">
                <a:latin typeface="Calibri" pitchFamily="34" charset="0"/>
                <a:cs typeface="Arial" pitchFamily="34" charset="0"/>
              </a:rPr>
              <a:t>CB2" </a:t>
            </a:r>
            <a:r>
              <a:rPr kumimoji="0" lang="fr-FR" sz="28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1" i="0" u="none" strike="noStrike" cap="none" normalizeH="0" baseline="0" dirty="0" smtClean="0">
                <a:ln>
                  <a:noFill/>
                </a:ln>
                <a:solidFill>
                  <a:schemeClr val="tx1"/>
                </a:solidFill>
                <a:effectLst/>
                <a:latin typeface="Calibri" pitchFamily="34" charset="0"/>
                <a:cs typeface="Arial" pitchFamily="34" charset="0"/>
              </a:rPr>
              <a:t>PTAB 2016</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ZoneTexte 6"/>
          <p:cNvSpPr txBox="1"/>
          <p:nvPr/>
        </p:nvSpPr>
        <p:spPr>
          <a:xfrm>
            <a:off x="1357290" y="5572140"/>
            <a:ext cx="6357982" cy="400110"/>
          </a:xfrm>
          <a:prstGeom prst="rect">
            <a:avLst/>
          </a:prstGeom>
          <a:noFill/>
        </p:spPr>
        <p:txBody>
          <a:bodyPr wrap="square" rtlCol="0">
            <a:spAutoFit/>
          </a:bodyPr>
          <a:lstStyle/>
          <a:p>
            <a:pPr algn="ctr"/>
            <a:r>
              <a:rPr lang="fr-FR" sz="2000" dirty="0" smtClean="0"/>
              <a:t>M. Joseph NGOBA / </a:t>
            </a:r>
            <a:r>
              <a:rPr lang="fr-FR" sz="2000" dirty="0" smtClean="0"/>
              <a:t>Coordonnateur </a:t>
            </a:r>
            <a:r>
              <a:rPr lang="fr-FR" sz="2000" dirty="0" smtClean="0"/>
              <a:t>national Save </a:t>
            </a:r>
            <a:r>
              <a:rPr lang="fr-FR" sz="2000" dirty="0" err="1" smtClean="0"/>
              <a:t>Mankind</a:t>
            </a:r>
            <a:endParaRPr lang="fr-FR"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5"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6" name="Rectangle 2"/>
          <p:cNvSpPr>
            <a:spLocks noGrp="1" noChangeArrowheads="1"/>
          </p:cNvSpPr>
          <p:nvPr>
            <p:ph type="ctrTitle"/>
          </p:nvPr>
        </p:nvSpPr>
        <p:spPr>
          <a:xfrm>
            <a:off x="1571604" y="1071546"/>
            <a:ext cx="6019800" cy="2209800"/>
          </a:xfrm>
        </p:spPr>
        <p:txBody>
          <a:bodyPr>
            <a:noAutofit/>
          </a:bodyPr>
          <a:lstStyle/>
          <a:p>
            <a:pPr algn="ctr" eaLnBrk="1" hangingPunct="1"/>
            <a:r>
              <a:rPr lang="fr-FR" dirty="0">
                <a:latin typeface="Maiandra GD" pitchFamily="34" charset="0"/>
              </a:rPr>
              <a:t>Merci de votre bienveillante attention</a:t>
            </a:r>
          </a:p>
        </p:txBody>
      </p:sp>
      <p:sp>
        <p:nvSpPr>
          <p:cNvPr id="7" name="Rectangle 1"/>
          <p:cNvSpPr>
            <a:spLocks noChangeArrowheads="1"/>
          </p:cNvSpPr>
          <p:nvPr/>
        </p:nvSpPr>
        <p:spPr bwMode="auto">
          <a:xfrm>
            <a:off x="1500166" y="4214818"/>
            <a:ext cx="6215062" cy="2124075"/>
          </a:xfrm>
          <a:prstGeom prst="rect">
            <a:avLst/>
          </a:prstGeom>
          <a:noFill/>
          <a:ln w="9525">
            <a:noFill/>
            <a:miter lim="800000"/>
            <a:headEnd/>
            <a:tailEnd/>
          </a:ln>
        </p:spPr>
        <p:txBody>
          <a:bodyPr anchor="ctr">
            <a:spAutoFit/>
          </a:bodyPr>
          <a:lstStyle/>
          <a:p>
            <a:pPr algn="ctr" eaLnBrk="1" hangingPunct="1"/>
            <a:r>
              <a:rPr lang="fr-FR" sz="2800" b="1" dirty="0">
                <a:latin typeface="Maiandra GD" pitchFamily="34" charset="0"/>
                <a:ea typeface="Times New Roman" pitchFamily="18" charset="0"/>
                <a:cs typeface="Arial" charset="0"/>
              </a:rPr>
              <a:t>SAVE MANKIND</a:t>
            </a:r>
            <a:endParaRPr lang="fr-FR" sz="1200" dirty="0">
              <a:ea typeface="Times New Roman" pitchFamily="18" charset="0"/>
              <a:cs typeface="Arial" charset="0"/>
            </a:endParaRPr>
          </a:p>
          <a:p>
            <a:pPr algn="ctr"/>
            <a:r>
              <a:rPr lang="fr-FR" sz="1600" b="1" dirty="0">
                <a:ea typeface="Times New Roman" pitchFamily="18" charset="0"/>
                <a:cs typeface="Arial" charset="0"/>
              </a:rPr>
              <a:t>B.P. : 12 274 Yaoundé-Cameroun</a:t>
            </a:r>
            <a:endParaRPr lang="fr-FR" sz="1200" dirty="0">
              <a:cs typeface="Arial" charset="0"/>
            </a:endParaRPr>
          </a:p>
          <a:p>
            <a:pPr algn="ctr"/>
            <a:endParaRPr lang="fr-FR" sz="1600" b="1" i="1" dirty="0">
              <a:cs typeface="Times New Roman" pitchFamily="18" charset="0"/>
            </a:endParaRPr>
          </a:p>
          <a:p>
            <a:pPr algn="ctr"/>
            <a:r>
              <a:rPr lang="fr-FR" sz="1600" b="1" i="1" dirty="0">
                <a:cs typeface="Times New Roman" pitchFamily="18" charset="0"/>
              </a:rPr>
              <a:t>Personne de contact</a:t>
            </a:r>
            <a:endParaRPr lang="fr-FR" sz="1200" dirty="0">
              <a:cs typeface="Arial" charset="0"/>
            </a:endParaRPr>
          </a:p>
          <a:p>
            <a:pPr algn="ctr"/>
            <a:r>
              <a:rPr lang="fr-FR" sz="1600" b="1" dirty="0">
                <a:cs typeface="Times New Roman" pitchFamily="18" charset="0"/>
              </a:rPr>
              <a:t>NGOBA Joseph</a:t>
            </a:r>
            <a:endParaRPr lang="fr-FR" sz="1200" dirty="0">
              <a:cs typeface="Arial" charset="0"/>
            </a:endParaRPr>
          </a:p>
          <a:p>
            <a:pPr algn="ctr"/>
            <a:r>
              <a:rPr lang="fr-FR" sz="1600" dirty="0">
                <a:cs typeface="Times New Roman" pitchFamily="18" charset="0"/>
              </a:rPr>
              <a:t>Tél : 00237 677 437 376 / 699 668 309</a:t>
            </a:r>
          </a:p>
          <a:p>
            <a:pPr algn="ctr"/>
            <a:r>
              <a:rPr lang="fr-FR" sz="1600" dirty="0">
                <a:cs typeface="Times New Roman" pitchFamily="18" charset="0"/>
              </a:rPr>
              <a:t>  E-mail : ngobajoseph@yahoo.fr</a:t>
            </a:r>
            <a:r>
              <a:rPr lang="fr-FR" sz="2400" b="1" i="1" dirty="0">
                <a:latin typeface="Maiandra GD" pitchFamily="34" charset="0"/>
                <a:cs typeface="Times New Roman" pitchFamily="18" charset="0"/>
              </a:rPr>
              <a:t>                        </a:t>
            </a:r>
            <a:r>
              <a:rPr lang="fr-FR" sz="1200" dirty="0">
                <a:cs typeface="Arial" charset="0"/>
              </a:rPr>
              <a:t> </a:t>
            </a:r>
            <a:endParaRPr lang="fr-FR" sz="36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3000" fill="hold"/>
                                        <p:tgtEl>
                                          <p:spTgt spid="6"/>
                                        </p:tgtEl>
                                        <p:attrNameLst>
                                          <p:attrName>ppt_x</p:attrName>
                                        </p:attrNameLst>
                                      </p:cBhvr>
                                      <p:tavLst>
                                        <p:tav tm="0">
                                          <p:val>
                                            <p:strVal val="#ppt_x"/>
                                          </p:val>
                                        </p:tav>
                                        <p:tav tm="100000">
                                          <p:val>
                                            <p:strVal val="#ppt_x"/>
                                          </p:val>
                                        </p:tav>
                                      </p:tavLst>
                                    </p:anim>
                                    <p:anim calcmode="lin" valueType="num">
                                      <p:cBhvr additive="base">
                                        <p:cTn id="8" dur="3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285728"/>
            <a:ext cx="7772400" cy="1470025"/>
          </a:xfrm>
        </p:spPr>
        <p:txBody>
          <a:bodyPr/>
          <a:lstStyle/>
          <a:p>
            <a:r>
              <a:rPr lang="fr-FR" dirty="0" smtClean="0"/>
              <a:t>Plan de l’exposé</a:t>
            </a:r>
            <a:endParaRPr lang="fr-FR" dirty="0"/>
          </a:p>
        </p:txBody>
      </p:sp>
      <p:pic>
        <p:nvPicPr>
          <p:cNvPr id="4"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5"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6" name="ZoneTexte 5"/>
          <p:cNvSpPr txBox="1"/>
          <p:nvPr/>
        </p:nvSpPr>
        <p:spPr>
          <a:xfrm>
            <a:off x="714348" y="1357298"/>
            <a:ext cx="7786742" cy="5293757"/>
          </a:xfrm>
          <a:prstGeom prst="rect">
            <a:avLst/>
          </a:prstGeom>
          <a:noFill/>
        </p:spPr>
        <p:txBody>
          <a:bodyPr wrap="square" rtlCol="0">
            <a:spAutoFit/>
          </a:bodyPr>
          <a:lstStyle/>
          <a:p>
            <a:r>
              <a:rPr lang="fr-FR" sz="3200" dirty="0" smtClean="0">
                <a:latin typeface="Maiandra GD" pitchFamily="34" charset="0"/>
              </a:rPr>
              <a:t>Contexte</a:t>
            </a:r>
          </a:p>
          <a:p>
            <a:endParaRPr lang="fr-FR" sz="3200" dirty="0" smtClean="0">
              <a:latin typeface="Maiandra GD" pitchFamily="34" charset="0"/>
            </a:endParaRPr>
          </a:p>
          <a:p>
            <a:pPr marL="514350" indent="-514350" algn="just">
              <a:buAutoNum type="arabicPeriod"/>
            </a:pPr>
            <a:r>
              <a:rPr lang="fr-FR" sz="3200" dirty="0" smtClean="0">
                <a:latin typeface="Maiandra GD" pitchFamily="34" charset="0"/>
              </a:rPr>
              <a:t>Analyse SWOT de la loi sur les incitations à l’investissement privé</a:t>
            </a:r>
          </a:p>
          <a:p>
            <a:pPr marL="514350" indent="-514350" algn="just"/>
            <a:endParaRPr lang="fr-FR" sz="3200" dirty="0" smtClean="0">
              <a:latin typeface="Maiandra GD" pitchFamily="34" charset="0"/>
            </a:endParaRPr>
          </a:p>
          <a:p>
            <a:pPr algn="just"/>
            <a:r>
              <a:rPr lang="fr-FR" sz="3200" dirty="0" smtClean="0">
                <a:latin typeface="Maiandra GD" pitchFamily="34" charset="0"/>
              </a:rPr>
              <a:t>2. Analyse SWOT de la loi sur les établissements classés</a:t>
            </a:r>
          </a:p>
          <a:p>
            <a:pPr algn="just"/>
            <a:endParaRPr lang="fr-FR" sz="3200" dirty="0" smtClean="0">
              <a:latin typeface="Maiandra GD" pitchFamily="34" charset="0"/>
            </a:endParaRPr>
          </a:p>
          <a:p>
            <a:pPr algn="just"/>
            <a:r>
              <a:rPr lang="fr-FR" sz="3200" dirty="0" smtClean="0">
                <a:latin typeface="Maiandra GD" pitchFamily="34" charset="0"/>
              </a:rPr>
              <a:t>3. Analyse SWOT de la loi cadre sur la gestion de l’environnement</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357166"/>
            <a:ext cx="7772400" cy="1470025"/>
          </a:xfrm>
        </p:spPr>
        <p:txBody>
          <a:bodyPr/>
          <a:lstStyle/>
          <a:p>
            <a:r>
              <a:rPr lang="fr-FR" dirty="0" smtClean="0">
                <a:latin typeface="Maiandra GD" pitchFamily="34" charset="0"/>
              </a:rPr>
              <a:t>Contexte </a:t>
            </a:r>
            <a:br>
              <a:rPr lang="fr-FR" dirty="0" smtClean="0">
                <a:latin typeface="Maiandra GD" pitchFamily="34" charset="0"/>
              </a:rPr>
            </a:br>
            <a:endParaRPr lang="fr-FR" dirty="0"/>
          </a:p>
        </p:txBody>
      </p:sp>
      <p:pic>
        <p:nvPicPr>
          <p:cNvPr id="4"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5"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6145" name="Rectangle 1"/>
          <p:cNvSpPr>
            <a:spLocks noChangeArrowheads="1"/>
          </p:cNvSpPr>
          <p:nvPr/>
        </p:nvSpPr>
        <p:spPr bwMode="auto">
          <a:xfrm>
            <a:off x="642910" y="1500174"/>
            <a:ext cx="807249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Maiandra GD" pitchFamily="34" charset="0"/>
                <a:ea typeface="Times New Roman" pitchFamily="18" charset="0"/>
                <a:cs typeface="Calibri" pitchFamily="34" charset="0"/>
              </a:rPr>
              <a:t>Ici, il est question de ressortir les points faibles, les points forts, les contraintes et les opportunités des dispositions législatives ayant décliné les mesures d’incitation visant à promouvoir le développement durable tout en protégeant l’environnement. Nous allons procéder texte par texte en commençant par la loi sur les incitations à l’investissement privé.</a:t>
            </a: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00128" y="428604"/>
            <a:ext cx="7772400" cy="714379"/>
          </a:xfrm>
        </p:spPr>
        <p:txBody>
          <a:bodyPr>
            <a:noAutofit/>
          </a:bodyPr>
          <a:lstStyle/>
          <a:p>
            <a:r>
              <a:rPr lang="fr-FR" sz="2800" dirty="0" smtClean="0">
                <a:latin typeface="Maiandra GD" pitchFamily="34" charset="0"/>
              </a:rPr>
              <a:t>1. Analyse SWOT de la loi sur les incitations à l’investissement privé</a:t>
            </a:r>
            <a:r>
              <a:rPr lang="fr-FR" sz="3200" dirty="0" smtClean="0">
                <a:latin typeface="Maiandra GD" pitchFamily="34" charset="0"/>
              </a:rPr>
              <a:t/>
            </a:r>
            <a:br>
              <a:rPr lang="fr-FR" sz="3200" dirty="0" smtClean="0">
                <a:latin typeface="Maiandra GD" pitchFamily="34" charset="0"/>
              </a:rPr>
            </a:br>
            <a:endParaRPr lang="fr-FR" sz="3200" dirty="0"/>
          </a:p>
        </p:txBody>
      </p:sp>
      <p:pic>
        <p:nvPicPr>
          <p:cNvPr id="4"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5"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graphicFrame>
        <p:nvGraphicFramePr>
          <p:cNvPr id="6" name="Tableau 5"/>
          <p:cNvGraphicFramePr>
            <a:graphicFrameLocks noGrp="1"/>
          </p:cNvGraphicFramePr>
          <p:nvPr/>
        </p:nvGraphicFramePr>
        <p:xfrm>
          <a:off x="0" y="1000108"/>
          <a:ext cx="9144000" cy="5869940"/>
        </p:xfrm>
        <a:graphic>
          <a:graphicData uri="http://schemas.openxmlformats.org/drawingml/2006/table">
            <a:tbl>
              <a:tblPr/>
              <a:tblGrid>
                <a:gridCol w="4639179"/>
                <a:gridCol w="4504821"/>
              </a:tblGrid>
              <a:tr h="191713">
                <a:tc>
                  <a:txBody>
                    <a:bodyPr/>
                    <a:lstStyle/>
                    <a:p>
                      <a:pPr algn="ctr">
                        <a:lnSpc>
                          <a:spcPct val="107000"/>
                        </a:lnSpc>
                        <a:spcAft>
                          <a:spcPts val="0"/>
                        </a:spcAft>
                      </a:pPr>
                      <a:r>
                        <a:rPr lang="fr-FR" sz="1800" b="1" dirty="0">
                          <a:latin typeface="Maiandra GD"/>
                          <a:ea typeface="Times New Roman"/>
                        </a:rPr>
                        <a:t>I. FORCES</a:t>
                      </a:r>
                      <a:endParaRPr lang="fr-FR" sz="1800" dirty="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fr-FR" sz="1800" b="1">
                          <a:latin typeface="Maiandra GD"/>
                          <a:ea typeface="Times New Roman"/>
                        </a:rPr>
                        <a:t>II. FAIBLESSES</a:t>
                      </a:r>
                      <a:endParaRPr lang="fr-FR" sz="180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2108843">
                <a:tc>
                  <a:txBody>
                    <a:bodyPr/>
                    <a:lstStyle/>
                    <a:p>
                      <a:pPr marL="342900" lvl="0" indent="-342900">
                        <a:lnSpc>
                          <a:spcPct val="107000"/>
                        </a:lnSpc>
                        <a:spcAft>
                          <a:spcPts val="0"/>
                        </a:spcAft>
                        <a:buFont typeface="Times New Roman"/>
                        <a:buChar char="-"/>
                      </a:pPr>
                      <a:r>
                        <a:rPr lang="fr-FR" sz="1800" dirty="0">
                          <a:latin typeface="Maiandra GD"/>
                          <a:ea typeface="Times New Roman"/>
                        </a:rPr>
                        <a:t>Elément de motivation réel pour les investisseurs ;</a:t>
                      </a:r>
                      <a:endParaRPr lang="fr-FR" sz="1800" dirty="0">
                        <a:latin typeface="Times New Roman"/>
                        <a:ea typeface="Times New Roman"/>
                      </a:endParaRPr>
                    </a:p>
                    <a:p>
                      <a:pPr marL="342900" lvl="0" indent="-342900">
                        <a:lnSpc>
                          <a:spcPct val="107000"/>
                        </a:lnSpc>
                        <a:spcAft>
                          <a:spcPts val="0"/>
                        </a:spcAft>
                        <a:buFont typeface="Times New Roman"/>
                        <a:buChar char="-"/>
                      </a:pPr>
                      <a:r>
                        <a:rPr lang="fr-FR" sz="1800" dirty="0">
                          <a:latin typeface="Maiandra GD"/>
                          <a:ea typeface="Times New Roman"/>
                        </a:rPr>
                        <a:t>Source de richesse pour les investisseurs ;</a:t>
                      </a:r>
                      <a:endParaRPr lang="fr-FR" sz="1800" dirty="0">
                        <a:latin typeface="Times New Roman"/>
                        <a:ea typeface="Times New Roman"/>
                      </a:endParaRPr>
                    </a:p>
                    <a:p>
                      <a:pPr marL="342900" lvl="0" indent="-342900">
                        <a:lnSpc>
                          <a:spcPct val="107000"/>
                        </a:lnSpc>
                        <a:spcAft>
                          <a:spcPts val="0"/>
                        </a:spcAft>
                        <a:buFont typeface="Times New Roman"/>
                        <a:buChar char="-"/>
                      </a:pPr>
                      <a:r>
                        <a:rPr lang="fr-FR" sz="1800" dirty="0">
                          <a:latin typeface="Maiandra GD"/>
                          <a:ea typeface="Times New Roman"/>
                        </a:rPr>
                        <a:t>Conciliateur des enjeux économiques et les enjeux environnementaux ;</a:t>
                      </a:r>
                      <a:endParaRPr lang="fr-FR" sz="1800" dirty="0">
                        <a:latin typeface="Times New Roman"/>
                        <a:ea typeface="Times New Roman"/>
                      </a:endParaRPr>
                    </a:p>
                    <a:p>
                      <a:pPr marL="342900" lvl="0" indent="-342900">
                        <a:lnSpc>
                          <a:spcPct val="107000"/>
                        </a:lnSpc>
                        <a:spcAft>
                          <a:spcPts val="0"/>
                        </a:spcAft>
                        <a:buFont typeface="Times New Roman"/>
                        <a:buChar char="-"/>
                      </a:pPr>
                      <a:r>
                        <a:rPr lang="fr-FR" sz="1800" dirty="0">
                          <a:latin typeface="Maiandra GD"/>
                          <a:ea typeface="Times New Roman"/>
                        </a:rPr>
                        <a:t>Promotion de la PME des secteurs de l’économie verte à travers l’exonération de la TVA sur les crédits relatifs au programme d’investissement ;</a:t>
                      </a:r>
                      <a:endParaRPr lang="fr-FR" sz="1800" dirty="0">
                        <a:latin typeface="Times New Roman"/>
                        <a:ea typeface="Times New Roman"/>
                      </a:endParaRPr>
                    </a:p>
                    <a:p>
                      <a:pPr marL="342900" lvl="0" indent="-342900">
                        <a:lnSpc>
                          <a:spcPct val="107000"/>
                        </a:lnSpc>
                        <a:spcAft>
                          <a:spcPts val="0"/>
                        </a:spcAft>
                        <a:buFont typeface="Times New Roman"/>
                        <a:buChar char="-"/>
                      </a:pPr>
                      <a:r>
                        <a:rPr lang="fr-FR" sz="1800" dirty="0">
                          <a:latin typeface="Maiandra GD"/>
                          <a:ea typeface="Times New Roman"/>
                        </a:rPr>
                        <a:t>Promotion de l’économie circulaire à l’exportation.</a:t>
                      </a:r>
                      <a:endParaRPr lang="fr-FR" sz="1800" dirty="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spcAft>
                          <a:spcPts val="0"/>
                        </a:spcAft>
                        <a:buFont typeface="Times New Roman"/>
                        <a:buChar char="-"/>
                      </a:pPr>
                      <a:r>
                        <a:rPr lang="fr-FR" sz="1800" dirty="0">
                          <a:latin typeface="Maiandra GD"/>
                          <a:ea typeface="Times New Roman"/>
                        </a:rPr>
                        <a:t>Absence de précision sur les actions de protection de l’environnement ;</a:t>
                      </a:r>
                      <a:endParaRPr lang="fr-FR" sz="1800" dirty="0">
                        <a:latin typeface="Times New Roman"/>
                        <a:ea typeface="Times New Roman"/>
                      </a:endParaRPr>
                    </a:p>
                    <a:p>
                      <a:pPr marL="342900" lvl="0" indent="-342900">
                        <a:lnSpc>
                          <a:spcPct val="107000"/>
                        </a:lnSpc>
                        <a:spcAft>
                          <a:spcPts val="0"/>
                        </a:spcAft>
                        <a:buFont typeface="Times New Roman"/>
                        <a:buChar char="-"/>
                      </a:pPr>
                      <a:r>
                        <a:rPr lang="fr-FR" sz="1800" dirty="0">
                          <a:latin typeface="Maiandra GD"/>
                          <a:ea typeface="Times New Roman"/>
                        </a:rPr>
                        <a:t>Absence de précision sur les exonérations et les actions de protection de l’environnement ;</a:t>
                      </a:r>
                      <a:endParaRPr lang="fr-FR" sz="1800" dirty="0">
                        <a:latin typeface="Times New Roman"/>
                        <a:ea typeface="Times New Roman"/>
                      </a:endParaRPr>
                    </a:p>
                    <a:p>
                      <a:pPr marL="342900" lvl="0" indent="-342900">
                        <a:lnSpc>
                          <a:spcPct val="107000"/>
                        </a:lnSpc>
                        <a:spcAft>
                          <a:spcPts val="0"/>
                        </a:spcAft>
                        <a:buFont typeface="Times New Roman"/>
                        <a:buChar char="-"/>
                      </a:pPr>
                      <a:r>
                        <a:rPr lang="fr-FR" sz="1800" dirty="0">
                          <a:latin typeface="Maiandra GD"/>
                          <a:ea typeface="Times New Roman"/>
                        </a:rPr>
                        <a:t>Pas de renvoi à un texte devant préciser les modalités de bénéfice de ces exonérations (loi des finances, décret etc.) ;</a:t>
                      </a:r>
                      <a:endParaRPr lang="fr-FR" sz="1800" dirty="0">
                        <a:latin typeface="Times New Roman"/>
                        <a:ea typeface="Times New Roman"/>
                      </a:endParaRPr>
                    </a:p>
                    <a:p>
                      <a:pPr marL="342900" lvl="0" indent="-342900">
                        <a:lnSpc>
                          <a:spcPct val="107000"/>
                        </a:lnSpc>
                        <a:spcAft>
                          <a:spcPts val="0"/>
                        </a:spcAft>
                        <a:buFont typeface="Times New Roman"/>
                        <a:buChar char="-"/>
                      </a:pPr>
                      <a:r>
                        <a:rPr lang="fr-FR" sz="1800" dirty="0">
                          <a:latin typeface="Maiandra GD"/>
                          <a:ea typeface="Times New Roman"/>
                        </a:rPr>
                        <a:t>Aucune périodicité de mise en œuvre.</a:t>
                      </a:r>
                      <a:endParaRPr lang="fr-FR" sz="1800" dirty="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713">
                <a:tc>
                  <a:txBody>
                    <a:bodyPr/>
                    <a:lstStyle/>
                    <a:p>
                      <a:pPr algn="ctr">
                        <a:lnSpc>
                          <a:spcPct val="107000"/>
                        </a:lnSpc>
                        <a:spcAft>
                          <a:spcPts val="0"/>
                        </a:spcAft>
                      </a:pPr>
                      <a:r>
                        <a:rPr lang="fr-FR" sz="1800" b="1">
                          <a:latin typeface="Maiandra GD"/>
                          <a:ea typeface="Times New Roman"/>
                        </a:rPr>
                        <a:t>III. CONTRAINTES</a:t>
                      </a:r>
                      <a:endParaRPr lang="fr-FR" sz="180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0"/>
                        </a:spcAft>
                      </a:pPr>
                      <a:r>
                        <a:rPr lang="fr-FR" sz="1800" b="1" dirty="0">
                          <a:latin typeface="Maiandra GD"/>
                          <a:ea typeface="Times New Roman"/>
                        </a:rPr>
                        <a:t>IV. OPPORTUNITES</a:t>
                      </a:r>
                      <a:endParaRPr lang="fr-FR" sz="1800" dirty="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341991">
                <a:tc>
                  <a:txBody>
                    <a:bodyPr/>
                    <a:lstStyle/>
                    <a:p>
                      <a:pPr marL="342900" lvl="0" indent="-342900">
                        <a:lnSpc>
                          <a:spcPct val="107000"/>
                        </a:lnSpc>
                        <a:spcAft>
                          <a:spcPts val="0"/>
                        </a:spcAft>
                        <a:buFont typeface="Times New Roman"/>
                        <a:buChar char="-"/>
                      </a:pPr>
                      <a:r>
                        <a:rPr lang="fr-FR" sz="1800">
                          <a:latin typeface="Maiandra GD"/>
                          <a:ea typeface="Times New Roman"/>
                        </a:rPr>
                        <a:t>Nature du texte : loi définissant les orientations générales ;</a:t>
                      </a:r>
                      <a:endParaRPr lang="fr-FR" sz="1800">
                        <a:latin typeface="Times New Roman"/>
                        <a:ea typeface="Times New Roman"/>
                      </a:endParaRPr>
                    </a:p>
                    <a:p>
                      <a:pPr marL="342900" lvl="0" indent="-342900">
                        <a:lnSpc>
                          <a:spcPct val="107000"/>
                        </a:lnSpc>
                        <a:spcAft>
                          <a:spcPts val="0"/>
                        </a:spcAft>
                        <a:buFont typeface="Times New Roman"/>
                        <a:buChar char="-"/>
                      </a:pPr>
                      <a:r>
                        <a:rPr lang="fr-FR" sz="1800">
                          <a:latin typeface="Maiandra GD"/>
                          <a:ea typeface="Times New Roman"/>
                        </a:rPr>
                        <a:t>Les pesanteurs des administrations sectorielles ;</a:t>
                      </a:r>
                      <a:endParaRPr lang="fr-FR" sz="1800">
                        <a:latin typeface="Times New Roman"/>
                        <a:ea typeface="Times New Roman"/>
                      </a:endParaRPr>
                    </a:p>
                    <a:p>
                      <a:pPr marL="342900" lvl="0" indent="-342900">
                        <a:lnSpc>
                          <a:spcPct val="107000"/>
                        </a:lnSpc>
                        <a:spcAft>
                          <a:spcPts val="0"/>
                        </a:spcAft>
                        <a:buFont typeface="Times New Roman"/>
                        <a:buChar char="-"/>
                      </a:pPr>
                      <a:r>
                        <a:rPr lang="fr-FR" sz="1800">
                          <a:latin typeface="Maiandra GD"/>
                          <a:ea typeface="Times New Roman"/>
                        </a:rPr>
                        <a:t>Les conflits de compétences entre les administrations sectorielles dans la mise en œuvre. </a:t>
                      </a:r>
                      <a:endParaRPr lang="fr-FR" sz="180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spcAft>
                          <a:spcPts val="0"/>
                        </a:spcAft>
                        <a:buFont typeface="Times New Roman"/>
                        <a:buChar char="-"/>
                      </a:pPr>
                      <a:r>
                        <a:rPr lang="fr-FR" sz="1800" dirty="0">
                          <a:latin typeface="Maiandra GD"/>
                          <a:ea typeface="Times New Roman"/>
                        </a:rPr>
                        <a:t>Volonté politique clairement affirmée ;</a:t>
                      </a:r>
                      <a:endParaRPr lang="fr-FR" sz="1800" dirty="0">
                        <a:latin typeface="Times New Roman"/>
                        <a:ea typeface="Times New Roman"/>
                      </a:endParaRPr>
                    </a:p>
                    <a:p>
                      <a:pPr marL="342900" lvl="0" indent="-342900">
                        <a:lnSpc>
                          <a:spcPct val="107000"/>
                        </a:lnSpc>
                        <a:spcAft>
                          <a:spcPts val="0"/>
                        </a:spcAft>
                        <a:buFont typeface="Times New Roman"/>
                        <a:buChar char="-"/>
                      </a:pPr>
                      <a:r>
                        <a:rPr lang="fr-FR" sz="1800" dirty="0">
                          <a:latin typeface="Maiandra GD"/>
                          <a:ea typeface="Times New Roman"/>
                        </a:rPr>
                        <a:t>Des pistes de promotion du développement durable sont tracées ;</a:t>
                      </a:r>
                      <a:endParaRPr lang="fr-FR" sz="1800" dirty="0">
                        <a:latin typeface="Times New Roman"/>
                        <a:ea typeface="Times New Roman"/>
                      </a:endParaRPr>
                    </a:p>
                    <a:p>
                      <a:pPr marL="342900" lvl="0" indent="-342900">
                        <a:lnSpc>
                          <a:spcPct val="107000"/>
                        </a:lnSpc>
                        <a:spcAft>
                          <a:spcPts val="0"/>
                        </a:spcAft>
                        <a:buFont typeface="Times New Roman"/>
                        <a:buChar char="-"/>
                      </a:pPr>
                      <a:r>
                        <a:rPr lang="fr-FR" sz="1800" dirty="0">
                          <a:latin typeface="Maiandra GD"/>
                          <a:ea typeface="Times New Roman"/>
                        </a:rPr>
                        <a:t>La participation du secteur de l’environnement au développement économique et industriel.</a:t>
                      </a:r>
                      <a:endParaRPr lang="fr-FR" sz="1800" dirty="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928670"/>
            <a:ext cx="7772400" cy="857256"/>
          </a:xfrm>
        </p:spPr>
        <p:txBody>
          <a:bodyPr>
            <a:normAutofit fontScale="90000"/>
          </a:bodyPr>
          <a:lstStyle/>
          <a:p>
            <a:r>
              <a:rPr lang="fr-FR" b="1" dirty="0">
                <a:latin typeface="Maiandra GD" pitchFamily="34" charset="0"/>
              </a:rPr>
              <a:t>Recommandation n°1</a:t>
            </a:r>
            <a:r>
              <a:rPr lang="fr-FR" dirty="0"/>
              <a:t/>
            </a:r>
            <a:br>
              <a:rPr lang="fr-FR" dirty="0"/>
            </a:br>
            <a:endParaRPr lang="fr-FR" dirty="0"/>
          </a:p>
        </p:txBody>
      </p:sp>
      <p:pic>
        <p:nvPicPr>
          <p:cNvPr id="4"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5"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2049" name="Rectangle 1"/>
          <p:cNvSpPr>
            <a:spLocks noChangeArrowheads="1"/>
          </p:cNvSpPr>
          <p:nvPr/>
        </p:nvSpPr>
        <p:spPr bwMode="auto">
          <a:xfrm>
            <a:off x="642910" y="2214554"/>
            <a:ext cx="7715304"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Au vu de ce qui précède force est de constater que la protection de l’environnement a été pris en compte par les mesures d’incitation à l’investissement privé tels que évoqué dans cette législation.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Pour plus d’efficacité il est nécessaire que le MINEPDED s’approprie ce texte en élaborant les textes d’application qui détermineront les contours de l’entrée en jouissance de ces incitations spécifiques destinées à promouvoir le développement durable.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1428736"/>
            <a:ext cx="7772400" cy="428628"/>
          </a:xfrm>
        </p:spPr>
        <p:txBody>
          <a:bodyPr>
            <a:normAutofit fontScale="90000"/>
          </a:bodyPr>
          <a:lstStyle/>
          <a:p>
            <a:r>
              <a:rPr lang="fr-FR" sz="2700" dirty="0" smtClean="0">
                <a:latin typeface="Maiandra GD" pitchFamily="34" charset="0"/>
              </a:rPr>
              <a:t>2. Analyse SWOT de la loi sur les établissements classés</a:t>
            </a:r>
            <a:r>
              <a:rPr lang="fr-FR" dirty="0" smtClean="0">
                <a:latin typeface="Maiandra GD" pitchFamily="34" charset="0"/>
              </a:rPr>
              <a:t/>
            </a:r>
            <a:br>
              <a:rPr lang="fr-FR" dirty="0" smtClean="0">
                <a:latin typeface="Maiandra GD" pitchFamily="34" charset="0"/>
              </a:rPr>
            </a:br>
            <a:endParaRPr lang="fr-FR" dirty="0"/>
          </a:p>
        </p:txBody>
      </p:sp>
      <p:pic>
        <p:nvPicPr>
          <p:cNvPr id="4"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5"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graphicFrame>
        <p:nvGraphicFramePr>
          <p:cNvPr id="6" name="Tableau 5"/>
          <p:cNvGraphicFramePr>
            <a:graphicFrameLocks noGrp="1"/>
          </p:cNvGraphicFramePr>
          <p:nvPr/>
        </p:nvGraphicFramePr>
        <p:xfrm>
          <a:off x="71406" y="1826726"/>
          <a:ext cx="8929718" cy="4957510"/>
        </p:xfrm>
        <a:graphic>
          <a:graphicData uri="http://schemas.openxmlformats.org/drawingml/2006/table">
            <a:tbl>
              <a:tblPr/>
              <a:tblGrid>
                <a:gridCol w="4464859"/>
                <a:gridCol w="4464859"/>
              </a:tblGrid>
              <a:tr h="191713">
                <a:tc>
                  <a:txBody>
                    <a:bodyPr/>
                    <a:lstStyle/>
                    <a:p>
                      <a:pPr algn="ctr">
                        <a:lnSpc>
                          <a:spcPct val="107000"/>
                        </a:lnSpc>
                        <a:spcAft>
                          <a:spcPts val="0"/>
                        </a:spcAft>
                      </a:pPr>
                      <a:r>
                        <a:rPr lang="fr-FR" sz="1600" b="1" dirty="0">
                          <a:latin typeface="Maiandra GD"/>
                          <a:ea typeface="Times New Roman"/>
                        </a:rPr>
                        <a:t>I. FORCES</a:t>
                      </a:r>
                      <a:endParaRPr lang="fr-FR" sz="1600" dirty="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fr-FR" sz="1600" b="1">
                          <a:latin typeface="Maiandra GD"/>
                          <a:ea typeface="Times New Roman"/>
                        </a:rPr>
                        <a:t>II. FAIBLESSES</a:t>
                      </a:r>
                      <a:endParaRPr lang="fr-FR" sz="160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2300556">
                <a:tc>
                  <a:txBody>
                    <a:bodyPr/>
                    <a:lstStyle/>
                    <a:p>
                      <a:pPr marL="342900" lvl="0" indent="-342900">
                        <a:lnSpc>
                          <a:spcPct val="107000"/>
                        </a:lnSpc>
                        <a:spcAft>
                          <a:spcPts val="0"/>
                        </a:spcAft>
                        <a:buFont typeface="Times New Roman"/>
                        <a:buChar char="-"/>
                      </a:pPr>
                      <a:r>
                        <a:rPr lang="fr-FR" sz="1600" dirty="0">
                          <a:latin typeface="Maiandra GD"/>
                          <a:ea typeface="Times New Roman"/>
                        </a:rPr>
                        <a:t>Facteur réel de motivation pour la promotion du développement durable ;</a:t>
                      </a:r>
                      <a:endParaRPr lang="fr-FR" sz="1600" dirty="0">
                        <a:latin typeface="Times New Roman"/>
                        <a:ea typeface="Times New Roman"/>
                      </a:endParaRPr>
                    </a:p>
                    <a:p>
                      <a:pPr marL="342900" lvl="0" indent="-342900">
                        <a:lnSpc>
                          <a:spcPct val="107000"/>
                        </a:lnSpc>
                        <a:spcAft>
                          <a:spcPts val="0"/>
                        </a:spcAft>
                        <a:buFont typeface="Times New Roman"/>
                        <a:buChar char="-"/>
                      </a:pPr>
                      <a:r>
                        <a:rPr lang="fr-FR" sz="1600" dirty="0">
                          <a:latin typeface="Maiandra GD"/>
                          <a:ea typeface="Times New Roman"/>
                        </a:rPr>
                        <a:t>Moyen  efficace de fédérer les industriels et autres opérateurs économiques à la lutte contre la pollution atmosphérique ;</a:t>
                      </a:r>
                      <a:endParaRPr lang="fr-FR" sz="1600" dirty="0">
                        <a:latin typeface="Times New Roman"/>
                        <a:ea typeface="Times New Roman"/>
                      </a:endParaRPr>
                    </a:p>
                    <a:p>
                      <a:pPr marL="342900" lvl="0" indent="-342900">
                        <a:lnSpc>
                          <a:spcPct val="107000"/>
                        </a:lnSpc>
                        <a:spcAft>
                          <a:spcPts val="0"/>
                        </a:spcAft>
                        <a:buFont typeface="Times New Roman"/>
                        <a:buChar char="-"/>
                      </a:pPr>
                      <a:r>
                        <a:rPr lang="fr-FR" sz="1600" dirty="0">
                          <a:latin typeface="Maiandra GD"/>
                          <a:ea typeface="Times New Roman"/>
                        </a:rPr>
                        <a:t>Facteur de développement de la culture environnementale ;</a:t>
                      </a:r>
                      <a:endParaRPr lang="fr-FR" sz="1600" dirty="0">
                        <a:latin typeface="Times New Roman"/>
                        <a:ea typeface="Times New Roman"/>
                      </a:endParaRPr>
                    </a:p>
                    <a:p>
                      <a:pPr marL="342900" lvl="0" indent="-342900">
                        <a:lnSpc>
                          <a:spcPct val="107000"/>
                        </a:lnSpc>
                        <a:spcAft>
                          <a:spcPts val="0"/>
                        </a:spcAft>
                        <a:buFont typeface="Times New Roman"/>
                        <a:buChar char="-"/>
                      </a:pPr>
                      <a:r>
                        <a:rPr lang="fr-FR" sz="1600" dirty="0">
                          <a:latin typeface="Maiandra GD"/>
                          <a:ea typeface="Times New Roman"/>
                        </a:rPr>
                        <a:t>Précision du secteur visé ;</a:t>
                      </a:r>
                      <a:endParaRPr lang="fr-FR" sz="1600" dirty="0">
                        <a:latin typeface="Times New Roman"/>
                        <a:ea typeface="Times New Roman"/>
                      </a:endParaRPr>
                    </a:p>
                    <a:p>
                      <a:pPr marL="342900" lvl="0" indent="-342900">
                        <a:lnSpc>
                          <a:spcPct val="107000"/>
                        </a:lnSpc>
                        <a:spcAft>
                          <a:spcPts val="0"/>
                        </a:spcAft>
                        <a:buFont typeface="Times New Roman"/>
                        <a:buChar char="-"/>
                      </a:pPr>
                      <a:r>
                        <a:rPr lang="fr-FR" sz="1600" dirty="0">
                          <a:latin typeface="Maiandra GD"/>
                          <a:ea typeface="Times New Roman"/>
                        </a:rPr>
                        <a:t>Précision sur les champs d’actions visés  dans l’environnement ;</a:t>
                      </a:r>
                      <a:endParaRPr lang="fr-FR" sz="1600" dirty="0">
                        <a:latin typeface="Times New Roman"/>
                        <a:ea typeface="Times New Roman"/>
                      </a:endParaRPr>
                    </a:p>
                    <a:p>
                      <a:pPr marL="342900" lvl="0" indent="-342900">
                        <a:lnSpc>
                          <a:spcPct val="107000"/>
                        </a:lnSpc>
                        <a:spcAft>
                          <a:spcPts val="0"/>
                        </a:spcAft>
                        <a:buFont typeface="Times New Roman"/>
                        <a:buChar char="-"/>
                      </a:pPr>
                      <a:r>
                        <a:rPr lang="fr-FR" sz="1600" dirty="0">
                          <a:latin typeface="Maiandra GD"/>
                          <a:ea typeface="Times New Roman"/>
                        </a:rPr>
                        <a:t>Plus de lisibilité. </a:t>
                      </a:r>
                      <a:endParaRPr lang="fr-FR" sz="1600" dirty="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spcAft>
                          <a:spcPts val="0"/>
                        </a:spcAft>
                        <a:buFont typeface="Times New Roman"/>
                        <a:buChar char="-"/>
                      </a:pPr>
                      <a:r>
                        <a:rPr lang="fr-FR" sz="1600" dirty="0">
                          <a:latin typeface="Maiandra GD"/>
                          <a:ea typeface="Times New Roman"/>
                        </a:rPr>
                        <a:t>Absence du caractère impératif d’application de ces mesures incitatives ;</a:t>
                      </a:r>
                      <a:endParaRPr lang="fr-FR" sz="1600" dirty="0">
                        <a:latin typeface="Times New Roman"/>
                        <a:ea typeface="Times New Roman"/>
                      </a:endParaRPr>
                    </a:p>
                    <a:p>
                      <a:pPr marL="342900" lvl="0" indent="-342900">
                        <a:lnSpc>
                          <a:spcPct val="107000"/>
                        </a:lnSpc>
                        <a:spcAft>
                          <a:spcPts val="0"/>
                        </a:spcAft>
                        <a:buFont typeface="Times New Roman"/>
                        <a:buChar char="-"/>
                      </a:pPr>
                      <a:r>
                        <a:rPr lang="fr-FR" sz="1600" dirty="0">
                          <a:latin typeface="Maiandra GD"/>
                          <a:ea typeface="Times New Roman"/>
                        </a:rPr>
                        <a:t>Opportunité de mise en œuvre de ces mesures incitatives laissée à la loi des finances ;</a:t>
                      </a:r>
                      <a:endParaRPr lang="fr-FR" sz="1600" dirty="0">
                        <a:latin typeface="Times New Roman"/>
                        <a:ea typeface="Times New Roman"/>
                      </a:endParaRPr>
                    </a:p>
                    <a:p>
                      <a:pPr marL="342900" lvl="0" indent="-342900">
                        <a:lnSpc>
                          <a:spcPct val="107000"/>
                        </a:lnSpc>
                        <a:spcAft>
                          <a:spcPts val="0"/>
                        </a:spcAft>
                        <a:buFont typeface="Times New Roman"/>
                        <a:buChar char="-"/>
                      </a:pPr>
                      <a:r>
                        <a:rPr lang="fr-FR" sz="1600" dirty="0">
                          <a:latin typeface="Maiandra GD"/>
                          <a:ea typeface="Times New Roman"/>
                        </a:rPr>
                        <a:t>Imprécision dans les actions de promotion de l’environnement ;</a:t>
                      </a:r>
                      <a:endParaRPr lang="fr-FR" sz="1600" dirty="0">
                        <a:latin typeface="Times New Roman"/>
                        <a:ea typeface="Times New Roman"/>
                      </a:endParaRPr>
                    </a:p>
                    <a:p>
                      <a:pPr marL="342900" lvl="0" indent="-342900">
                        <a:lnSpc>
                          <a:spcPct val="107000"/>
                        </a:lnSpc>
                        <a:spcAft>
                          <a:spcPts val="0"/>
                        </a:spcAft>
                        <a:buFont typeface="Times New Roman"/>
                        <a:buChar char="-"/>
                      </a:pPr>
                      <a:r>
                        <a:rPr lang="fr-FR" sz="1600" dirty="0">
                          <a:latin typeface="Maiandra GD"/>
                          <a:ea typeface="Times New Roman"/>
                        </a:rPr>
                        <a:t>Nature du texte.</a:t>
                      </a:r>
                      <a:endParaRPr lang="fr-FR" sz="1600" dirty="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713">
                <a:tc>
                  <a:txBody>
                    <a:bodyPr/>
                    <a:lstStyle/>
                    <a:p>
                      <a:pPr algn="ctr">
                        <a:lnSpc>
                          <a:spcPct val="107000"/>
                        </a:lnSpc>
                        <a:spcAft>
                          <a:spcPts val="0"/>
                        </a:spcAft>
                      </a:pPr>
                      <a:r>
                        <a:rPr lang="fr-FR" sz="1600" b="1">
                          <a:latin typeface="Maiandra GD"/>
                          <a:ea typeface="Times New Roman"/>
                        </a:rPr>
                        <a:t>III. CONTRAINTES</a:t>
                      </a:r>
                      <a:endParaRPr lang="fr-FR" sz="160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0"/>
                        </a:spcAft>
                      </a:pPr>
                      <a:r>
                        <a:rPr lang="fr-FR" sz="1600" b="1" dirty="0">
                          <a:latin typeface="Maiandra GD"/>
                          <a:ea typeface="Times New Roman"/>
                        </a:rPr>
                        <a:t>IV. OPPORTUNITES</a:t>
                      </a:r>
                      <a:endParaRPr lang="fr-FR" sz="1600" dirty="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341991">
                <a:tc>
                  <a:txBody>
                    <a:bodyPr/>
                    <a:lstStyle/>
                    <a:p>
                      <a:pPr marL="342900" lvl="0" indent="-342900">
                        <a:lnSpc>
                          <a:spcPct val="107000"/>
                        </a:lnSpc>
                        <a:spcAft>
                          <a:spcPts val="0"/>
                        </a:spcAft>
                        <a:buFont typeface="Times New Roman"/>
                        <a:buChar char="-"/>
                      </a:pPr>
                      <a:r>
                        <a:rPr lang="fr-FR" sz="1600">
                          <a:latin typeface="Maiandra GD"/>
                          <a:ea typeface="Times New Roman"/>
                        </a:rPr>
                        <a:t>Acteurs concernés limités aux industriels ;</a:t>
                      </a:r>
                      <a:endParaRPr lang="fr-FR" sz="1600">
                        <a:latin typeface="Times New Roman"/>
                        <a:ea typeface="Times New Roman"/>
                      </a:endParaRPr>
                    </a:p>
                    <a:p>
                      <a:pPr marL="342900" lvl="0" indent="-342900">
                        <a:lnSpc>
                          <a:spcPct val="107000"/>
                        </a:lnSpc>
                        <a:spcAft>
                          <a:spcPts val="0"/>
                        </a:spcAft>
                        <a:buFont typeface="Times New Roman"/>
                        <a:buChar char="-"/>
                      </a:pPr>
                      <a:r>
                        <a:rPr lang="fr-FR" sz="1600">
                          <a:latin typeface="Maiandra GD"/>
                          <a:ea typeface="Times New Roman"/>
                        </a:rPr>
                        <a:t>Risque de partialité et de pratiques discriminatoires comme conséquence de certaines ambiguïtés ;</a:t>
                      </a:r>
                      <a:endParaRPr lang="fr-FR" sz="1600">
                        <a:latin typeface="Times New Roman"/>
                        <a:ea typeface="Times New Roman"/>
                      </a:endParaRPr>
                    </a:p>
                    <a:p>
                      <a:pPr marL="342900" lvl="0" indent="-342900">
                        <a:lnSpc>
                          <a:spcPct val="107000"/>
                        </a:lnSpc>
                        <a:spcAft>
                          <a:spcPts val="0"/>
                        </a:spcAft>
                        <a:buFont typeface="Times New Roman"/>
                        <a:buChar char="-"/>
                      </a:pPr>
                      <a:r>
                        <a:rPr lang="fr-FR" sz="1600">
                          <a:latin typeface="Maiandra GD"/>
                          <a:ea typeface="Times New Roman"/>
                        </a:rPr>
                        <a:t>Insuffisance des incitations fiscales.</a:t>
                      </a:r>
                      <a:endParaRPr lang="fr-FR" sz="160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spcAft>
                          <a:spcPts val="0"/>
                        </a:spcAft>
                        <a:buFont typeface="Times New Roman"/>
                        <a:buChar char="-"/>
                      </a:pPr>
                      <a:r>
                        <a:rPr lang="fr-FR" sz="1600" dirty="0">
                          <a:latin typeface="Maiandra GD"/>
                          <a:ea typeface="Times New Roman"/>
                        </a:rPr>
                        <a:t>Volonté politique clairement réaffirmée ;</a:t>
                      </a:r>
                      <a:endParaRPr lang="fr-FR" sz="1600" dirty="0">
                        <a:latin typeface="Times New Roman"/>
                        <a:ea typeface="Times New Roman"/>
                      </a:endParaRPr>
                    </a:p>
                    <a:p>
                      <a:pPr marL="342900" lvl="0" indent="-342900">
                        <a:lnSpc>
                          <a:spcPct val="107000"/>
                        </a:lnSpc>
                        <a:spcAft>
                          <a:spcPts val="0"/>
                        </a:spcAft>
                        <a:buFont typeface="Times New Roman"/>
                        <a:buChar char="-"/>
                      </a:pPr>
                      <a:r>
                        <a:rPr lang="fr-FR" sz="1600" dirty="0">
                          <a:latin typeface="Maiandra GD"/>
                          <a:ea typeface="Times New Roman"/>
                        </a:rPr>
                        <a:t>Certains champs d’action clairement identifiés ;</a:t>
                      </a:r>
                      <a:endParaRPr lang="fr-FR" sz="1600" dirty="0">
                        <a:latin typeface="Times New Roman"/>
                        <a:ea typeface="Times New Roman"/>
                      </a:endParaRPr>
                    </a:p>
                    <a:p>
                      <a:pPr marL="342900" lvl="0" indent="-342900">
                        <a:lnSpc>
                          <a:spcPct val="107000"/>
                        </a:lnSpc>
                        <a:spcAft>
                          <a:spcPts val="0"/>
                        </a:spcAft>
                        <a:buFont typeface="Times New Roman"/>
                        <a:buChar char="-"/>
                      </a:pPr>
                      <a:r>
                        <a:rPr lang="fr-FR" sz="1600" dirty="0">
                          <a:latin typeface="Maiandra GD"/>
                          <a:ea typeface="Times New Roman"/>
                        </a:rPr>
                        <a:t>Elargissement de ces champs d’action et ouverture aux PME et autres petite initiatives de recyclage des déchets.</a:t>
                      </a:r>
                      <a:endParaRPr lang="fr-FR" sz="1600" dirty="0">
                        <a:latin typeface="Times New Roman"/>
                        <a:ea typeface="Times New Roman"/>
                      </a:endParaRPr>
                    </a:p>
                  </a:txBody>
                  <a:tcPr marL="43543" marR="4354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5"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6" name="Titre 1"/>
          <p:cNvSpPr>
            <a:spLocks noGrp="1"/>
          </p:cNvSpPr>
          <p:nvPr>
            <p:ph type="ctrTitle"/>
          </p:nvPr>
        </p:nvSpPr>
        <p:spPr>
          <a:xfrm>
            <a:off x="642910" y="928670"/>
            <a:ext cx="7772400" cy="857256"/>
          </a:xfrm>
        </p:spPr>
        <p:txBody>
          <a:bodyPr>
            <a:normAutofit fontScale="90000"/>
          </a:bodyPr>
          <a:lstStyle/>
          <a:p>
            <a:r>
              <a:rPr lang="fr-FR" b="1" dirty="0">
                <a:latin typeface="Maiandra GD" pitchFamily="34" charset="0"/>
              </a:rPr>
              <a:t>Recommandation </a:t>
            </a:r>
            <a:r>
              <a:rPr lang="fr-FR" b="1" dirty="0" smtClean="0">
                <a:latin typeface="Maiandra GD" pitchFamily="34" charset="0"/>
              </a:rPr>
              <a:t>n°2</a:t>
            </a:r>
            <a:r>
              <a:rPr lang="fr-FR" dirty="0"/>
              <a:t/>
            </a:r>
            <a:br>
              <a:rPr lang="fr-FR" dirty="0"/>
            </a:br>
            <a:endParaRPr lang="fr-FR" dirty="0"/>
          </a:p>
        </p:txBody>
      </p:sp>
      <p:sp>
        <p:nvSpPr>
          <p:cNvPr id="7" name="Rectangle 6"/>
          <p:cNvSpPr/>
          <p:nvPr/>
        </p:nvSpPr>
        <p:spPr>
          <a:xfrm>
            <a:off x="714348" y="2071678"/>
            <a:ext cx="7929618" cy="4031873"/>
          </a:xfrm>
          <a:prstGeom prst="rect">
            <a:avLst/>
          </a:prstGeom>
        </p:spPr>
        <p:txBody>
          <a:bodyPr wrap="square">
            <a:spAutoFit/>
          </a:bodyPr>
          <a:lstStyle/>
          <a:p>
            <a:pPr algn="just"/>
            <a:r>
              <a:rPr lang="fr-FR" sz="3200" dirty="0" smtClean="0">
                <a:latin typeface="Maiandra GD" pitchFamily="34" charset="0"/>
              </a:rPr>
              <a:t>Ces mesures incitatives de nature fiscale et douanière visant à protéger l’environnement, méritent d’être insérées dans la loi des finances. De même, des textes d’application des dispositions de l’article 26 de la loi de 1998 sur les établissements classés dangereux, insalubres ou incommodes.</a:t>
            </a:r>
            <a:endParaRPr lang="fr-FR" sz="3200" dirty="0">
              <a:latin typeface="Maiandra GD"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7252" y="714356"/>
            <a:ext cx="7772400" cy="500066"/>
          </a:xfrm>
        </p:spPr>
        <p:txBody>
          <a:bodyPr>
            <a:noAutofit/>
          </a:bodyPr>
          <a:lstStyle/>
          <a:p>
            <a:r>
              <a:rPr lang="fr-FR" sz="3200" dirty="0" smtClean="0">
                <a:latin typeface="Maiandra GD" pitchFamily="34" charset="0"/>
              </a:rPr>
              <a:t>3. Analyse SWOT de la loi cadre sur la gestion de l’environnement</a:t>
            </a:r>
            <a:r>
              <a:rPr lang="fr-FR" sz="3600" dirty="0" smtClean="0">
                <a:latin typeface="Maiandra GD" pitchFamily="34" charset="0"/>
              </a:rPr>
              <a:t/>
            </a:r>
            <a:br>
              <a:rPr lang="fr-FR" sz="3600" dirty="0" smtClean="0">
                <a:latin typeface="Maiandra GD" pitchFamily="34" charset="0"/>
              </a:rPr>
            </a:br>
            <a:endParaRPr lang="fr-FR" sz="3600" dirty="0"/>
          </a:p>
        </p:txBody>
      </p:sp>
      <p:pic>
        <p:nvPicPr>
          <p:cNvPr id="4"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5"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graphicFrame>
        <p:nvGraphicFramePr>
          <p:cNvPr id="6" name="Tableau 5"/>
          <p:cNvGraphicFramePr>
            <a:graphicFrameLocks noGrp="1"/>
          </p:cNvGraphicFramePr>
          <p:nvPr/>
        </p:nvGraphicFramePr>
        <p:xfrm>
          <a:off x="0" y="1349121"/>
          <a:ext cx="9144000" cy="5478782"/>
        </p:xfrm>
        <a:graphic>
          <a:graphicData uri="http://schemas.openxmlformats.org/drawingml/2006/table">
            <a:tbl>
              <a:tblPr/>
              <a:tblGrid>
                <a:gridCol w="4572000"/>
                <a:gridCol w="4572000"/>
              </a:tblGrid>
              <a:tr h="0">
                <a:tc>
                  <a:txBody>
                    <a:bodyPr/>
                    <a:lstStyle/>
                    <a:p>
                      <a:pPr algn="ctr">
                        <a:lnSpc>
                          <a:spcPct val="107000"/>
                        </a:lnSpc>
                        <a:spcAft>
                          <a:spcPts val="0"/>
                        </a:spcAft>
                      </a:pPr>
                      <a:r>
                        <a:rPr lang="fr-FR" sz="1400" b="1" dirty="0">
                          <a:latin typeface="Maiandra GD"/>
                          <a:ea typeface="Times New Roman"/>
                        </a:rPr>
                        <a:t>I. FORCES</a:t>
                      </a:r>
                      <a:endParaRPr lang="fr-FR" sz="1400" dirty="0">
                        <a:latin typeface="Times New Roman"/>
                        <a:ea typeface="Times New Roman"/>
                      </a:endParaRPr>
                    </a:p>
                  </a:txBody>
                  <a:tcPr marL="32966" marR="3296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7000"/>
                        </a:lnSpc>
                        <a:spcAft>
                          <a:spcPts val="0"/>
                        </a:spcAft>
                      </a:pPr>
                      <a:r>
                        <a:rPr lang="fr-FR" sz="1400" b="1">
                          <a:latin typeface="Maiandra GD"/>
                          <a:ea typeface="Times New Roman"/>
                        </a:rPr>
                        <a:t>II. FAIBLESSES</a:t>
                      </a:r>
                      <a:endParaRPr lang="fr-FR" sz="1400">
                        <a:latin typeface="Times New Roman"/>
                        <a:ea typeface="Times New Roman"/>
                      </a:endParaRPr>
                    </a:p>
                  </a:txBody>
                  <a:tcPr marL="32966" marR="3296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2032000">
                <a:tc>
                  <a:txBody>
                    <a:bodyPr/>
                    <a:lstStyle/>
                    <a:p>
                      <a:pPr marL="342900" lvl="0" indent="-342900">
                        <a:lnSpc>
                          <a:spcPct val="107000"/>
                        </a:lnSpc>
                        <a:spcAft>
                          <a:spcPts val="0"/>
                        </a:spcAft>
                        <a:buFont typeface="Times New Roman"/>
                        <a:buChar char="-"/>
                      </a:pPr>
                      <a:r>
                        <a:rPr lang="fr-FR" sz="1400" dirty="0">
                          <a:latin typeface="Maiandra GD"/>
                          <a:ea typeface="Times New Roman"/>
                        </a:rPr>
                        <a:t>Facteur d’encouragement et de motivation à la protection de l’environnement dans son ensemble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Appui financier direct du Fonds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Instrument de lutte contre la pollution et la promotion du développement durable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Précision dans l’identification des actions éligibles à l’incitation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Précision de la source de l’appui financier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Plus d’assurance pour les promoteurs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Plus de lisibilité dans l’application de ces mesures incitatives.</a:t>
                      </a:r>
                      <a:endParaRPr lang="fr-FR" sz="1400" dirty="0">
                        <a:latin typeface="Times New Roman"/>
                        <a:ea typeface="Times New Roman"/>
                      </a:endParaRPr>
                    </a:p>
                  </a:txBody>
                  <a:tcPr marL="32966" marR="3296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spcAft>
                          <a:spcPts val="0"/>
                        </a:spcAft>
                        <a:buFont typeface="Times New Roman"/>
                        <a:buChar char="-"/>
                      </a:pPr>
                      <a:r>
                        <a:rPr lang="fr-FR" sz="1400" dirty="0">
                          <a:latin typeface="Maiandra GD"/>
                          <a:ea typeface="Times New Roman"/>
                        </a:rPr>
                        <a:t>Absence du caractère impératif pour les mesures incitatives à caractère fiscale et douanier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Imprécision dans le concept des actions de promotion de l’environnement</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Nature du texte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Aucun renvoi à un texte d’application pour les mesures fiscales.</a:t>
                      </a:r>
                      <a:endParaRPr lang="fr-FR" sz="1400" dirty="0">
                        <a:latin typeface="Times New Roman"/>
                        <a:ea typeface="Times New Roman"/>
                      </a:endParaRPr>
                    </a:p>
                  </a:txBody>
                  <a:tcPr marL="32966" marR="3296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143">
                <a:tc>
                  <a:txBody>
                    <a:bodyPr/>
                    <a:lstStyle/>
                    <a:p>
                      <a:pPr algn="ctr">
                        <a:lnSpc>
                          <a:spcPct val="107000"/>
                        </a:lnSpc>
                        <a:spcAft>
                          <a:spcPts val="0"/>
                        </a:spcAft>
                      </a:pPr>
                      <a:r>
                        <a:rPr lang="fr-FR" sz="1400" b="1">
                          <a:latin typeface="Maiandra GD"/>
                          <a:ea typeface="Times New Roman"/>
                        </a:rPr>
                        <a:t>III. CONTRAINTES</a:t>
                      </a:r>
                      <a:endParaRPr lang="fr-FR" sz="1400">
                        <a:latin typeface="Times New Roman"/>
                        <a:ea typeface="Times New Roman"/>
                      </a:endParaRPr>
                    </a:p>
                  </a:txBody>
                  <a:tcPr marL="32966" marR="3296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0"/>
                        </a:spcAft>
                      </a:pPr>
                      <a:r>
                        <a:rPr lang="fr-FR" sz="1400" b="1" dirty="0">
                          <a:latin typeface="Maiandra GD"/>
                          <a:ea typeface="Times New Roman"/>
                        </a:rPr>
                        <a:t>IV. OPPORTUNITES</a:t>
                      </a:r>
                      <a:endParaRPr lang="fr-FR" sz="1400" dirty="0">
                        <a:latin typeface="Times New Roman"/>
                        <a:ea typeface="Times New Roman"/>
                      </a:endParaRPr>
                    </a:p>
                  </a:txBody>
                  <a:tcPr marL="32966" marR="3296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741714">
                <a:tc>
                  <a:txBody>
                    <a:bodyPr/>
                    <a:lstStyle/>
                    <a:p>
                      <a:pPr marL="342900" lvl="0" indent="-342900">
                        <a:lnSpc>
                          <a:spcPct val="107000"/>
                        </a:lnSpc>
                        <a:spcAft>
                          <a:spcPts val="0"/>
                        </a:spcAft>
                        <a:buFont typeface="Times New Roman"/>
                        <a:buChar char="-"/>
                      </a:pPr>
                      <a:r>
                        <a:rPr lang="fr-FR" sz="1400" dirty="0">
                          <a:latin typeface="Maiandra GD"/>
                          <a:ea typeface="Times New Roman"/>
                        </a:rPr>
                        <a:t>Faible culture de la protection de l’environnement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Application nécessitant la collaboration des autres administrations sectorielles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Résistance de certaines administrations concernées. </a:t>
                      </a:r>
                      <a:endParaRPr lang="fr-FR" sz="1400" dirty="0">
                        <a:latin typeface="Times New Roman"/>
                        <a:ea typeface="Times New Roman"/>
                      </a:endParaRPr>
                    </a:p>
                  </a:txBody>
                  <a:tcPr marL="32966" marR="3296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7000"/>
                        </a:lnSpc>
                        <a:spcAft>
                          <a:spcPts val="0"/>
                        </a:spcAft>
                        <a:buFont typeface="Times New Roman"/>
                        <a:buChar char="-"/>
                      </a:pPr>
                      <a:r>
                        <a:rPr lang="fr-FR" sz="1400" dirty="0">
                          <a:latin typeface="Maiandra GD"/>
                          <a:ea typeface="Times New Roman"/>
                        </a:rPr>
                        <a:t>Volonté politique clairement et manifestement confirmée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Options pratiques et réalistes dans la promotion du développement durable et la protection de l’environnement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Déterminer  la liste des actions considérées comme contribuant à la promotion de l’environnement éligibles aux incitations fiscales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Proposer d’autres mesures incitatives ;</a:t>
                      </a:r>
                      <a:endParaRPr lang="fr-FR" sz="1400" dirty="0">
                        <a:latin typeface="Times New Roman"/>
                        <a:ea typeface="Times New Roman"/>
                      </a:endParaRPr>
                    </a:p>
                    <a:p>
                      <a:pPr marL="342900" lvl="0" indent="-342900">
                        <a:lnSpc>
                          <a:spcPct val="107000"/>
                        </a:lnSpc>
                        <a:spcAft>
                          <a:spcPts val="0"/>
                        </a:spcAft>
                        <a:buFont typeface="Times New Roman"/>
                        <a:buChar char="-"/>
                      </a:pPr>
                      <a:r>
                        <a:rPr lang="fr-FR" sz="1400" dirty="0">
                          <a:latin typeface="Maiandra GD"/>
                          <a:ea typeface="Times New Roman"/>
                        </a:rPr>
                        <a:t>Inclure ces mesures incitatives dans le projet de fiscalité environnementale. </a:t>
                      </a:r>
                      <a:endParaRPr lang="fr-FR" sz="1400" dirty="0">
                        <a:latin typeface="Times New Roman"/>
                        <a:ea typeface="Times New Roman"/>
                      </a:endParaRPr>
                    </a:p>
                  </a:txBody>
                  <a:tcPr marL="32966" marR="3296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5"/>
          <p:cNvPicPr>
            <a:picLocks noChangeAspect="1" noChangeArrowheads="1"/>
          </p:cNvPicPr>
          <p:nvPr/>
        </p:nvPicPr>
        <p:blipFill>
          <a:blip r:embed="rId2"/>
          <a:srcRect/>
          <a:stretch>
            <a:fillRect/>
          </a:stretch>
        </p:blipFill>
        <p:spPr bwMode="auto">
          <a:xfrm flipH="1">
            <a:off x="142875" y="214313"/>
            <a:ext cx="1028700" cy="1000125"/>
          </a:xfrm>
          <a:prstGeom prst="rect">
            <a:avLst/>
          </a:prstGeom>
          <a:solidFill>
            <a:srgbClr val="FFFFFF"/>
          </a:solidFill>
          <a:ln w="9525">
            <a:noFill/>
            <a:miter lim="800000"/>
            <a:headEnd/>
            <a:tailEnd/>
          </a:ln>
        </p:spPr>
      </p:pic>
      <p:pic>
        <p:nvPicPr>
          <p:cNvPr id="5" name="Image 3"/>
          <p:cNvPicPr>
            <a:picLocks noChangeAspect="1" noChangeArrowheads="1"/>
          </p:cNvPicPr>
          <p:nvPr/>
        </p:nvPicPr>
        <p:blipFill>
          <a:blip r:embed="rId3"/>
          <a:srcRect/>
          <a:stretch>
            <a:fillRect/>
          </a:stretch>
        </p:blipFill>
        <p:spPr bwMode="auto">
          <a:xfrm>
            <a:off x="7858125" y="214313"/>
            <a:ext cx="981075" cy="914400"/>
          </a:xfrm>
          <a:prstGeom prst="rect">
            <a:avLst/>
          </a:prstGeom>
          <a:noFill/>
          <a:ln w="9525">
            <a:noFill/>
            <a:miter lim="800000"/>
            <a:headEnd/>
            <a:tailEnd/>
          </a:ln>
        </p:spPr>
      </p:pic>
      <p:sp>
        <p:nvSpPr>
          <p:cNvPr id="6" name="Titre 1"/>
          <p:cNvSpPr>
            <a:spLocks noGrp="1"/>
          </p:cNvSpPr>
          <p:nvPr>
            <p:ph type="ctrTitle"/>
          </p:nvPr>
        </p:nvSpPr>
        <p:spPr>
          <a:xfrm>
            <a:off x="642910" y="928670"/>
            <a:ext cx="7772400" cy="857256"/>
          </a:xfrm>
        </p:spPr>
        <p:txBody>
          <a:bodyPr>
            <a:normAutofit fontScale="90000"/>
          </a:bodyPr>
          <a:lstStyle/>
          <a:p>
            <a:r>
              <a:rPr lang="fr-FR" b="1" dirty="0">
                <a:latin typeface="Maiandra GD" pitchFamily="34" charset="0"/>
              </a:rPr>
              <a:t>Recommandation </a:t>
            </a:r>
            <a:r>
              <a:rPr lang="fr-FR" b="1" dirty="0" smtClean="0">
                <a:latin typeface="Maiandra GD" pitchFamily="34" charset="0"/>
              </a:rPr>
              <a:t>n°3</a:t>
            </a:r>
            <a:r>
              <a:rPr lang="fr-FR" dirty="0"/>
              <a:t/>
            </a:r>
            <a:br>
              <a:rPr lang="fr-FR" dirty="0"/>
            </a:br>
            <a:endParaRPr lang="fr-FR" dirty="0"/>
          </a:p>
        </p:txBody>
      </p:sp>
      <p:sp>
        <p:nvSpPr>
          <p:cNvPr id="22529" name="Rectangle 1"/>
          <p:cNvSpPr>
            <a:spLocks noChangeArrowheads="1"/>
          </p:cNvSpPr>
          <p:nvPr/>
        </p:nvSpPr>
        <p:spPr bwMode="auto">
          <a:xfrm>
            <a:off x="357158" y="1785926"/>
            <a:ext cx="850112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Il conviendrait de constater que la loi cadre sur la gestion de l’environnement a connu une avancée notable dans la détermination des activités éligibles aux mesures d’incitation fiscale et douanière. Elle est allée plus loin en précisant la source de l’appui pécuniaire accordé aux investisseurs éligibles.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Maiandra GD" pitchFamily="34" charset="0"/>
                <a:ea typeface="Times New Roman" pitchFamily="18" charset="0"/>
                <a:cs typeface="Arial" pitchFamily="34" charset="0"/>
              </a:rPr>
              <a:t>Néanmoins pour parfaire cette œuvre, il y a lieu d’élaborer des textes d’application spécifiques pouvant faciliter la mise en œuvre de ces mesures incitatives. Aussi, serait-il intéressant non seulement d’introduire ces mesures incitatives à caractère environnemental dans la loi des finances mais aussi de les introduire dans le projet de législation fiscale environnementale en cours.</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547</Words>
  <Application>Microsoft Office PowerPoint</Application>
  <PresentationFormat>Affichage à l'écran (4:3)</PresentationFormat>
  <Paragraphs>101</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Analyse des incitations en matière environnementale</vt:lpstr>
      <vt:lpstr>Plan de l’exposé</vt:lpstr>
      <vt:lpstr>Contexte  </vt:lpstr>
      <vt:lpstr>1. Analyse SWOT de la loi sur les incitations à l’investissement privé </vt:lpstr>
      <vt:lpstr>Recommandation n°1 </vt:lpstr>
      <vt:lpstr>2. Analyse SWOT de la loi sur les établissements classés </vt:lpstr>
      <vt:lpstr>Recommandation n°2 </vt:lpstr>
      <vt:lpstr>3. Analyse SWOT de la loi cadre sur la gestion de l’environnement </vt:lpstr>
      <vt:lpstr>Recommandation n°3 </vt:lpstr>
      <vt:lpstr>Merci de votre bienveillante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 des incitations en matière environnementale</dc:title>
  <dc:creator>Admin</dc:creator>
  <cp:lastModifiedBy>Admin</cp:lastModifiedBy>
  <cp:revision>6</cp:revision>
  <dcterms:created xsi:type="dcterms:W3CDTF">2016-07-14T15:08:40Z</dcterms:created>
  <dcterms:modified xsi:type="dcterms:W3CDTF">2016-07-19T07:10:28Z</dcterms:modified>
</cp:coreProperties>
</file>