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900225E-5B17-43BF-B686-1213C134DF76}"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FAC2C0-7957-4F6B-8E5D-1636E7401D5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900225E-5B17-43BF-B686-1213C134DF76}"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FAC2C0-7957-4F6B-8E5D-1636E7401D5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900225E-5B17-43BF-B686-1213C134DF76}"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FAC2C0-7957-4F6B-8E5D-1636E7401D5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900225E-5B17-43BF-B686-1213C134DF76}"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FAC2C0-7957-4F6B-8E5D-1636E7401D5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900225E-5B17-43BF-B686-1213C134DF76}"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FAC2C0-7957-4F6B-8E5D-1636E7401D5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900225E-5B17-43BF-B686-1213C134DF76}" type="datetimeFigureOut">
              <a:rPr lang="fr-FR" smtClean="0"/>
              <a:pPr/>
              <a:t>19/07/2016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FAC2C0-7957-4F6B-8E5D-1636E7401D5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900225E-5B17-43BF-B686-1213C134DF76}" type="datetimeFigureOut">
              <a:rPr lang="fr-FR" smtClean="0"/>
              <a:pPr/>
              <a:t>19/07/2016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6FAC2C0-7957-4F6B-8E5D-1636E7401D5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900225E-5B17-43BF-B686-1213C134DF76}" type="datetimeFigureOut">
              <a:rPr lang="fr-FR" smtClean="0"/>
              <a:pPr/>
              <a:t>19/07/2016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6FAC2C0-7957-4F6B-8E5D-1636E7401D5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900225E-5B17-43BF-B686-1213C134DF76}" type="datetimeFigureOut">
              <a:rPr lang="fr-FR" smtClean="0"/>
              <a:pPr/>
              <a:t>19/07/2016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6FAC2C0-7957-4F6B-8E5D-1636E7401D5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900225E-5B17-43BF-B686-1213C134DF76}" type="datetimeFigureOut">
              <a:rPr lang="fr-FR" smtClean="0"/>
              <a:pPr/>
              <a:t>19/07/2016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FAC2C0-7957-4F6B-8E5D-1636E7401D5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900225E-5B17-43BF-B686-1213C134DF76}" type="datetimeFigureOut">
              <a:rPr lang="fr-FR" smtClean="0"/>
              <a:pPr/>
              <a:t>19/07/2016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FAC2C0-7957-4F6B-8E5D-1636E7401D5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00225E-5B17-43BF-B686-1213C134DF76}" type="datetimeFigureOut">
              <a:rPr lang="fr-FR" smtClean="0"/>
              <a:pPr/>
              <a:t>19/07/2016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FAC2C0-7957-4F6B-8E5D-1636E7401D5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3143248"/>
            <a:ext cx="7772400" cy="1470025"/>
          </a:xfrm>
        </p:spPr>
        <p:txBody>
          <a:bodyPr>
            <a:noAutofit/>
          </a:bodyPr>
          <a:lstStyle/>
          <a:p>
            <a:r>
              <a:rPr lang="fr-FR" sz="3600" dirty="0" smtClean="0">
                <a:latin typeface="Maiandra GD" pitchFamily="34" charset="0"/>
              </a:rPr>
              <a:t>Présentation du cadrage de l’intervention et du mandat de ‘Save </a:t>
            </a:r>
            <a:r>
              <a:rPr lang="fr-FR" sz="3600" dirty="0" err="1" smtClean="0">
                <a:latin typeface="Maiandra GD" pitchFamily="34" charset="0"/>
              </a:rPr>
              <a:t>Mankind</a:t>
            </a:r>
            <a:r>
              <a:rPr lang="fr-FR" sz="3600" dirty="0" smtClean="0">
                <a:latin typeface="Maiandra GD" pitchFamily="34" charset="0"/>
              </a:rPr>
              <a:t>’ dans le PTAB 2016</a:t>
            </a:r>
            <a:endParaRPr lang="fr-FR" sz="3600" dirty="0">
              <a:latin typeface="Maiandra GD" pitchFamily="34" charset="0"/>
            </a:endParaRPr>
          </a:p>
        </p:txBody>
      </p:sp>
      <p:sp>
        <p:nvSpPr>
          <p:cNvPr id="3" name="Sous-titre 2"/>
          <p:cNvSpPr>
            <a:spLocks noGrp="1"/>
          </p:cNvSpPr>
          <p:nvPr>
            <p:ph type="subTitle" idx="1"/>
          </p:nvPr>
        </p:nvSpPr>
        <p:spPr>
          <a:xfrm>
            <a:off x="2643174" y="6143644"/>
            <a:ext cx="4000528" cy="285752"/>
          </a:xfrm>
        </p:spPr>
        <p:txBody>
          <a:bodyPr>
            <a:normAutofit fontScale="47500" lnSpcReduction="20000"/>
          </a:bodyPr>
          <a:lstStyle/>
          <a:p>
            <a:r>
              <a:rPr lang="fr-FR" dirty="0" smtClean="0">
                <a:solidFill>
                  <a:schemeClr val="tx1"/>
                </a:solidFill>
                <a:latin typeface="Maiandra GD" pitchFamily="34" charset="0"/>
              </a:rPr>
              <a:t>Yaoundé le 19 Juillet 2016</a:t>
            </a:r>
            <a:endParaRPr lang="fr-FR" dirty="0">
              <a:solidFill>
                <a:schemeClr val="tx1"/>
              </a:solidFill>
              <a:latin typeface="Maiandra GD" pitchFamily="34" charset="0"/>
            </a:endParaRPr>
          </a:p>
        </p:txBody>
      </p:sp>
      <p:pic>
        <p:nvPicPr>
          <p:cNvPr id="4" name="Picture 15"/>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flipH="1">
            <a:off x="285720" y="357166"/>
            <a:ext cx="1028700" cy="981076"/>
          </a:xfrm>
          <a:prstGeom prst="rect">
            <a:avLst/>
          </a:prstGeom>
          <a:solidFill>
            <a:srgbClr val="FFFFFF"/>
          </a:solidFill>
          <a:ln>
            <a:noFill/>
          </a:ln>
        </p:spPr>
      </p:pic>
      <p:pic>
        <p:nvPicPr>
          <p:cNvPr id="5" name="Image 4"/>
          <p:cNvPicPr/>
          <p:nvPr/>
        </p:nvPicPr>
        <p:blipFill>
          <a:blip r:embed="rId3"/>
          <a:srcRect/>
          <a:stretch>
            <a:fillRect/>
          </a:stretch>
        </p:blipFill>
        <p:spPr bwMode="auto">
          <a:xfrm>
            <a:off x="7929586" y="357166"/>
            <a:ext cx="981075" cy="914400"/>
          </a:xfrm>
          <a:prstGeom prst="rect">
            <a:avLst/>
          </a:prstGeom>
          <a:noFill/>
          <a:ln w="9525">
            <a:noFill/>
            <a:miter lim="800000"/>
            <a:headEnd/>
            <a:tailEnd/>
          </a:ln>
        </p:spPr>
      </p:pic>
      <p:sp>
        <p:nvSpPr>
          <p:cNvPr id="1027" name="Text Box 24"/>
          <p:cNvSpPr txBox="1">
            <a:spLocks noChangeArrowheads="1"/>
          </p:cNvSpPr>
          <p:nvPr/>
        </p:nvSpPr>
        <p:spPr bwMode="auto">
          <a:xfrm rot="10800000" flipV="1">
            <a:off x="1500166" y="928670"/>
            <a:ext cx="6292850" cy="2000264"/>
          </a:xfrm>
          <a:prstGeom prst="rect">
            <a:avLst/>
          </a:prstGeom>
          <a:gradFill rotWithShape="0">
            <a:gsLst>
              <a:gs pos="0">
                <a:srgbClr val="FFFF00"/>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Bell MT" pitchFamily="18" charset="0"/>
                <a:cs typeface="Arial" pitchFamily="34" charset="0"/>
              </a:rPr>
              <a:t>Projet "Renforcement des Capacités pour la Mise en œuvre des Conventions Cadres des Nations Unies sur l'Environnement au Cameroun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Bell MT" pitchFamily="18" charset="0"/>
                <a:cs typeface="Arial" pitchFamily="34" charset="0"/>
              </a:rPr>
              <a:t>"Projet CB2"</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Bell MT" pitchFamily="18" charset="0"/>
                <a:cs typeface="Arial" pitchFamily="34" charset="0"/>
              </a:rPr>
              <a:t>PTAB 2016</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ZoneTexte 6"/>
          <p:cNvSpPr txBox="1"/>
          <p:nvPr/>
        </p:nvSpPr>
        <p:spPr>
          <a:xfrm>
            <a:off x="1214415" y="5386344"/>
            <a:ext cx="7072361" cy="400110"/>
          </a:xfrm>
          <a:prstGeom prst="rect">
            <a:avLst/>
          </a:prstGeom>
          <a:noFill/>
        </p:spPr>
        <p:txBody>
          <a:bodyPr wrap="square" rtlCol="0">
            <a:spAutoFit/>
          </a:bodyPr>
          <a:lstStyle>
            <a:defPPr>
              <a:defRPr lang="en-CA"/>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fr-FR" sz="2000" dirty="0" smtClean="0"/>
              <a:t>M. Joseph NGOBA</a:t>
            </a:r>
            <a:r>
              <a:rPr lang="fr-FR" sz="2000" smtClean="0"/>
              <a:t>/ </a:t>
            </a:r>
            <a:r>
              <a:rPr lang="fr-FR" sz="2000" smtClean="0"/>
              <a:t>Coordonnateur </a:t>
            </a:r>
            <a:r>
              <a:rPr lang="fr-FR" sz="2000" dirty="0" smtClean="0"/>
              <a:t>national Save </a:t>
            </a:r>
            <a:r>
              <a:rPr lang="fr-FR" sz="2000" dirty="0" err="1" smtClean="0"/>
              <a:t>Mankind</a:t>
            </a:r>
            <a:endParaRPr lang="fr-FR"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00100" y="2857496"/>
            <a:ext cx="7772400" cy="1470025"/>
          </a:xfrm>
        </p:spPr>
        <p:txBody>
          <a:bodyPr>
            <a:normAutofit fontScale="90000"/>
          </a:bodyPr>
          <a:lstStyle/>
          <a:p>
            <a:pPr algn="just"/>
            <a:r>
              <a:rPr lang="fr-FR" sz="2200" dirty="0">
                <a:latin typeface="Maiandra GD" pitchFamily="34" charset="0"/>
              </a:rPr>
              <a:t>En s’inspirant du rapport de la session du GTT consacré à l’appréciation des Plans Opérationnels de travail de chaque partenaire, la Coordination  du projet CB2 en dernier ressort,  a jugé pertinent de confier </a:t>
            </a:r>
            <a:r>
              <a:rPr lang="fr-FR" sz="2200" dirty="0" smtClean="0">
                <a:latin typeface="Maiandra GD" pitchFamily="34" charset="0"/>
              </a:rPr>
              <a:t>à «</a:t>
            </a:r>
            <a:r>
              <a:rPr lang="fr-FR" sz="2200" dirty="0">
                <a:latin typeface="Maiandra GD" pitchFamily="34" charset="0"/>
              </a:rPr>
              <a:t> Save </a:t>
            </a:r>
            <a:r>
              <a:rPr lang="fr-FR" sz="2200" dirty="0" err="1">
                <a:latin typeface="Maiandra GD" pitchFamily="34" charset="0"/>
              </a:rPr>
              <a:t>Mankind</a:t>
            </a:r>
            <a:r>
              <a:rPr lang="fr-FR" sz="2200" dirty="0">
                <a:latin typeface="Maiandra GD" pitchFamily="34" charset="0"/>
              </a:rPr>
              <a:t> » , qui fait partie des organisations partenaires du MINEPDED pour la mise en œuvre des </a:t>
            </a:r>
            <a:r>
              <a:rPr lang="fr-FR" sz="2200" dirty="0" smtClean="0">
                <a:latin typeface="Maiandra GD" pitchFamily="34" charset="0"/>
              </a:rPr>
              <a:t>activités,  la responsabilisé de l’exécution de </a:t>
            </a:r>
            <a:r>
              <a:rPr lang="fr-FR" sz="2200" dirty="0">
                <a:latin typeface="Maiandra GD" pitchFamily="34" charset="0"/>
              </a:rPr>
              <a:t>deux (02) sous activités de l’activité 3.1.2.3 dont la sous activité </a:t>
            </a:r>
            <a:r>
              <a:rPr lang="fr-FR" sz="2200" dirty="0" smtClean="0">
                <a:latin typeface="Maiandra GD" pitchFamily="34" charset="0"/>
              </a:rPr>
              <a:t>3.1.2.3.1, </a:t>
            </a:r>
            <a:r>
              <a:rPr lang="fr-FR" sz="2200" dirty="0">
                <a:latin typeface="Maiandra GD" pitchFamily="34" charset="0"/>
              </a:rPr>
              <a:t>objet du présent rapport. </a:t>
            </a:r>
            <a:br>
              <a:rPr lang="fr-FR" sz="2200" dirty="0">
                <a:latin typeface="Maiandra GD" pitchFamily="34" charset="0"/>
              </a:rPr>
            </a:br>
            <a:r>
              <a:rPr lang="fr-FR" sz="2200" dirty="0" smtClean="0">
                <a:latin typeface="Maiandra GD" pitchFamily="34" charset="0"/>
              </a:rPr>
              <a:t/>
            </a:r>
            <a:br>
              <a:rPr lang="fr-FR" sz="2200" dirty="0" smtClean="0">
                <a:latin typeface="Maiandra GD" pitchFamily="34" charset="0"/>
              </a:rPr>
            </a:br>
            <a:r>
              <a:rPr lang="fr-FR" sz="2200" dirty="0" smtClean="0">
                <a:latin typeface="Maiandra GD" pitchFamily="34" charset="0"/>
              </a:rPr>
              <a:t>Le </a:t>
            </a:r>
            <a:r>
              <a:rPr lang="fr-FR" sz="2200" dirty="0">
                <a:latin typeface="Maiandra GD" pitchFamily="34" charset="0"/>
              </a:rPr>
              <a:t>tableau 1 ci-dessous donne l'encrage de l'intervention de « Save </a:t>
            </a:r>
            <a:r>
              <a:rPr lang="fr-FR" sz="2200" dirty="0" err="1">
                <a:latin typeface="Maiandra GD" pitchFamily="34" charset="0"/>
              </a:rPr>
              <a:t>Mankind</a:t>
            </a:r>
            <a:r>
              <a:rPr lang="fr-FR" sz="2200" dirty="0">
                <a:latin typeface="Maiandra GD" pitchFamily="34" charset="0"/>
              </a:rPr>
              <a:t> » tel que ressorti du PTAB 2016.</a:t>
            </a:r>
            <a:r>
              <a:rPr lang="fr-FR" dirty="0"/>
              <a:t/>
            </a:r>
            <a:br>
              <a:rPr lang="fr-FR" dirty="0"/>
            </a:br>
            <a:endParaRPr lang="fr-FR" dirty="0">
              <a:latin typeface="Maiandra GD" pitchFamily="34" charset="0"/>
            </a:endParaRPr>
          </a:p>
        </p:txBody>
      </p:sp>
      <p:sp>
        <p:nvSpPr>
          <p:cNvPr id="3" name="Sous-titre 2"/>
          <p:cNvSpPr>
            <a:spLocks noGrp="1"/>
          </p:cNvSpPr>
          <p:nvPr>
            <p:ph type="subTitle" idx="1"/>
          </p:nvPr>
        </p:nvSpPr>
        <p:spPr>
          <a:xfrm>
            <a:off x="1428728" y="5072074"/>
            <a:ext cx="6400800" cy="1066792"/>
          </a:xfrm>
        </p:spPr>
        <p:txBody>
          <a:bodyPr/>
          <a:lstStyle/>
          <a:p>
            <a:endParaRPr lang="fr-FR" dirty="0"/>
          </a:p>
        </p:txBody>
      </p:sp>
      <p:pic>
        <p:nvPicPr>
          <p:cNvPr id="4" name="Picture 15"/>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flipH="1">
            <a:off x="285720" y="357166"/>
            <a:ext cx="1028700" cy="981076"/>
          </a:xfrm>
          <a:prstGeom prst="rect">
            <a:avLst/>
          </a:prstGeom>
          <a:solidFill>
            <a:srgbClr val="FFFFFF"/>
          </a:solidFill>
          <a:ln>
            <a:noFill/>
          </a:ln>
        </p:spPr>
      </p:pic>
      <p:pic>
        <p:nvPicPr>
          <p:cNvPr id="5" name="Image 4"/>
          <p:cNvPicPr/>
          <p:nvPr/>
        </p:nvPicPr>
        <p:blipFill>
          <a:blip r:embed="rId3"/>
          <a:srcRect/>
          <a:stretch>
            <a:fillRect/>
          </a:stretch>
        </p:blipFill>
        <p:spPr bwMode="auto">
          <a:xfrm>
            <a:off x="7929586" y="357166"/>
            <a:ext cx="981075"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57224" y="1285860"/>
            <a:ext cx="7772400" cy="1470025"/>
          </a:xfrm>
        </p:spPr>
        <p:txBody>
          <a:bodyPr>
            <a:normAutofit/>
          </a:bodyPr>
          <a:lstStyle/>
          <a:p>
            <a:endParaRPr lang="fr-FR" dirty="0">
              <a:latin typeface="Maiandra GD" pitchFamily="34" charset="0"/>
            </a:endParaRPr>
          </a:p>
        </p:txBody>
      </p:sp>
      <p:sp>
        <p:nvSpPr>
          <p:cNvPr id="3" name="Sous-titre 2"/>
          <p:cNvSpPr>
            <a:spLocks noGrp="1"/>
          </p:cNvSpPr>
          <p:nvPr>
            <p:ph type="subTitle" idx="1"/>
          </p:nvPr>
        </p:nvSpPr>
        <p:spPr>
          <a:xfrm>
            <a:off x="1428728" y="5072074"/>
            <a:ext cx="6400800" cy="1066792"/>
          </a:xfrm>
        </p:spPr>
        <p:txBody>
          <a:bodyPr/>
          <a:lstStyle/>
          <a:p>
            <a:endParaRPr lang="fr-FR" dirty="0"/>
          </a:p>
        </p:txBody>
      </p:sp>
      <p:pic>
        <p:nvPicPr>
          <p:cNvPr id="4" name="Picture 15"/>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flipH="1">
            <a:off x="285720" y="357166"/>
            <a:ext cx="1028700" cy="981076"/>
          </a:xfrm>
          <a:prstGeom prst="rect">
            <a:avLst/>
          </a:prstGeom>
          <a:solidFill>
            <a:srgbClr val="FFFFFF"/>
          </a:solidFill>
          <a:ln>
            <a:noFill/>
          </a:ln>
        </p:spPr>
      </p:pic>
      <p:pic>
        <p:nvPicPr>
          <p:cNvPr id="5" name="Image 4"/>
          <p:cNvPicPr/>
          <p:nvPr/>
        </p:nvPicPr>
        <p:blipFill>
          <a:blip r:embed="rId3"/>
          <a:srcRect/>
          <a:stretch>
            <a:fillRect/>
          </a:stretch>
        </p:blipFill>
        <p:spPr bwMode="auto">
          <a:xfrm>
            <a:off x="7929586" y="357166"/>
            <a:ext cx="981075" cy="914400"/>
          </a:xfrm>
          <a:prstGeom prst="rect">
            <a:avLst/>
          </a:prstGeom>
          <a:noFill/>
          <a:ln w="9525">
            <a:noFill/>
            <a:miter lim="800000"/>
            <a:headEnd/>
            <a:tailEnd/>
          </a:ln>
        </p:spPr>
      </p:pic>
      <p:graphicFrame>
        <p:nvGraphicFramePr>
          <p:cNvPr id="6" name="Tableau 5"/>
          <p:cNvGraphicFramePr>
            <a:graphicFrameLocks noGrp="1"/>
          </p:cNvGraphicFramePr>
          <p:nvPr/>
        </p:nvGraphicFramePr>
        <p:xfrm>
          <a:off x="500033" y="1428736"/>
          <a:ext cx="8286809" cy="5143536"/>
        </p:xfrm>
        <a:graphic>
          <a:graphicData uri="http://schemas.openxmlformats.org/drawingml/2006/table">
            <a:tbl>
              <a:tblPr/>
              <a:tblGrid>
                <a:gridCol w="1708426"/>
                <a:gridCol w="1413685"/>
                <a:gridCol w="1761282"/>
                <a:gridCol w="1518502"/>
                <a:gridCol w="1159258"/>
                <a:gridCol w="725656"/>
              </a:tblGrid>
              <a:tr h="839677">
                <a:tc>
                  <a:txBody>
                    <a:bodyPr/>
                    <a:lstStyle/>
                    <a:p>
                      <a:pPr algn="ctr">
                        <a:lnSpc>
                          <a:spcPct val="107000"/>
                        </a:lnSpc>
                        <a:spcAft>
                          <a:spcPts val="0"/>
                        </a:spcAft>
                      </a:pPr>
                      <a:r>
                        <a:rPr lang="en-US" sz="1200" b="1" dirty="0">
                          <a:latin typeface="Maiandra GD" pitchFamily="34" charset="0"/>
                          <a:ea typeface="Times New Roman"/>
                          <a:cs typeface="Calibri"/>
                        </a:rPr>
                        <a:t>COMPOSANTE</a:t>
                      </a:r>
                      <a:endParaRPr lang="fr-FR" sz="2400" dirty="0">
                        <a:latin typeface="Maiandra GD" pitchFamily="34"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07000"/>
                        </a:lnSpc>
                        <a:spcAft>
                          <a:spcPts val="0"/>
                        </a:spcAft>
                      </a:pPr>
                      <a:r>
                        <a:rPr lang="en-US" sz="1200" b="1">
                          <a:latin typeface="Maiandra GD" pitchFamily="34" charset="0"/>
                          <a:ea typeface="Times New Roman"/>
                          <a:cs typeface="Calibri"/>
                        </a:rPr>
                        <a:t>RÉSULTATS ATTENDUS</a:t>
                      </a:r>
                      <a:endParaRPr lang="fr-FR" sz="2400">
                        <a:latin typeface="Maiandra GD" pitchFamily="34"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07000"/>
                        </a:lnSpc>
                        <a:spcAft>
                          <a:spcPts val="0"/>
                        </a:spcAft>
                      </a:pPr>
                      <a:r>
                        <a:rPr lang="en-US" sz="1200" b="1">
                          <a:latin typeface="Maiandra GD" pitchFamily="34" charset="0"/>
                          <a:ea typeface="Times New Roman"/>
                          <a:cs typeface="Calibri"/>
                        </a:rPr>
                        <a:t>ACTIVITÉS DU PROJET</a:t>
                      </a:r>
                      <a:endParaRPr lang="fr-FR" sz="2400">
                        <a:latin typeface="Maiandra GD" pitchFamily="34"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07000"/>
                        </a:lnSpc>
                        <a:spcAft>
                          <a:spcPts val="0"/>
                        </a:spcAft>
                      </a:pPr>
                      <a:r>
                        <a:rPr lang="en-US" sz="1200" b="1">
                          <a:latin typeface="Maiandra GD" pitchFamily="34" charset="0"/>
                          <a:ea typeface="Times New Roman"/>
                          <a:cs typeface="Calibri"/>
                        </a:rPr>
                        <a:t>SOUS-ACTIVITÉ POUR L'ANNÉE 2015</a:t>
                      </a:r>
                      <a:endParaRPr lang="fr-FR" sz="2400">
                        <a:latin typeface="Maiandra GD" pitchFamily="34"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07000"/>
                        </a:lnSpc>
                        <a:spcAft>
                          <a:spcPts val="0"/>
                        </a:spcAft>
                      </a:pPr>
                      <a:r>
                        <a:rPr lang="en-US" sz="1200" b="1">
                          <a:latin typeface="Maiandra GD" pitchFamily="34" charset="0"/>
                          <a:ea typeface="Times New Roman"/>
                          <a:cs typeface="Calibri"/>
                        </a:rPr>
                        <a:t>INDICATEURS</a:t>
                      </a:r>
                      <a:endParaRPr lang="fr-FR" sz="2400">
                        <a:latin typeface="Maiandra GD" pitchFamily="34"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07000"/>
                        </a:lnSpc>
                        <a:spcAft>
                          <a:spcPts val="0"/>
                        </a:spcAft>
                      </a:pPr>
                      <a:r>
                        <a:rPr lang="en-US" sz="1050" b="1" dirty="0">
                          <a:latin typeface="Maiandra GD" pitchFamily="34" charset="0"/>
                          <a:ea typeface="Times New Roman"/>
                          <a:cs typeface="Calibri"/>
                        </a:rPr>
                        <a:t>PÉRIODE</a:t>
                      </a:r>
                      <a:endParaRPr lang="fr-FR" sz="1800" dirty="0">
                        <a:latin typeface="Maiandra GD" pitchFamily="34"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1959248">
                <a:tc rowSpan="3">
                  <a:txBody>
                    <a:bodyPr/>
                    <a:lstStyle/>
                    <a:p>
                      <a:pPr>
                        <a:lnSpc>
                          <a:spcPct val="107000"/>
                        </a:lnSpc>
                        <a:spcAft>
                          <a:spcPts val="0"/>
                        </a:spcAft>
                      </a:pPr>
                      <a:r>
                        <a:rPr lang="fr-FR" sz="1200" dirty="0">
                          <a:latin typeface="Maiandra GD" pitchFamily="34" charset="0"/>
                          <a:ea typeface="Times New Roman"/>
                          <a:cs typeface="Calibri"/>
                        </a:rPr>
                        <a:t>3- Capacité des acteurs à renforcer les mécanismes de financement durable et à mobiliser des ressources durables pour la mise en œuvre des accords multilatéraux sur l’environnement</a:t>
                      </a:r>
                      <a:endParaRPr lang="fr-FR" sz="2400" dirty="0">
                        <a:latin typeface="Maiandra GD" pitchFamily="34"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07000"/>
                        </a:lnSpc>
                        <a:spcAft>
                          <a:spcPts val="0"/>
                        </a:spcAft>
                      </a:pPr>
                      <a:r>
                        <a:rPr lang="fr-FR" sz="1200" dirty="0">
                          <a:latin typeface="Maiandra GD" pitchFamily="34" charset="0"/>
                          <a:ea typeface="Times New Roman"/>
                          <a:cs typeface="Calibri"/>
                        </a:rPr>
                        <a:t>3.1 : Politique fiscales favorables à l’environnement dument examinées et prise en compte lors des discussions et des négociations sur les processus et les cadres de développement national tels que la Stratégie pour la Croissance et l’Emploi</a:t>
                      </a:r>
                      <a:endParaRPr lang="fr-FR" sz="2400" dirty="0">
                        <a:latin typeface="Maiandra GD" pitchFamily="34" charset="0"/>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nSpc>
                          <a:spcPct val="107000"/>
                        </a:lnSpc>
                        <a:spcAft>
                          <a:spcPts val="0"/>
                        </a:spcAft>
                      </a:pPr>
                      <a:r>
                        <a:rPr lang="fr-FR" sz="1200" dirty="0">
                          <a:latin typeface="Maiandra GD" pitchFamily="34" charset="0"/>
                          <a:ea typeface="Times New Roman"/>
                          <a:cs typeface="Calibri"/>
                        </a:rPr>
                        <a:t>3.1.2.3 : Développer des modèles et des pilotes pour la création de mesures d’incitation</a:t>
                      </a:r>
                      <a:endParaRPr lang="fr-FR" sz="2400" dirty="0">
                        <a:latin typeface="Maiandra GD" pitchFamily="34" charset="0"/>
                        <a:ea typeface="Times New Roman"/>
                      </a:endParaRPr>
                    </a:p>
                    <a:p>
                      <a:pPr>
                        <a:lnSpc>
                          <a:spcPct val="107000"/>
                        </a:lnSpc>
                        <a:spcAft>
                          <a:spcPts val="0"/>
                        </a:spcAft>
                      </a:pPr>
                      <a:r>
                        <a:rPr lang="fr-FR" sz="1200" dirty="0">
                          <a:latin typeface="Maiandra GD" pitchFamily="34" charset="0"/>
                          <a:ea typeface="Times New Roman"/>
                          <a:cs typeface="Calibri"/>
                        </a:rPr>
                        <a:t>3.1.3.1 : Organiser une campagne de sensibilisation sur le MDP et autres mécanismes de financement de l’environnement vert/gris au profit des différents publics (décideurs, </a:t>
                      </a:r>
                      <a:r>
                        <a:rPr lang="fr-FR" sz="1200" dirty="0" err="1">
                          <a:latin typeface="Maiandra GD" pitchFamily="34" charset="0"/>
                          <a:ea typeface="Times New Roman"/>
                          <a:cs typeface="Calibri"/>
                        </a:rPr>
                        <a:t>ONGs</a:t>
                      </a:r>
                      <a:r>
                        <a:rPr lang="fr-FR" sz="1200" dirty="0">
                          <a:latin typeface="Maiandra GD" pitchFamily="34" charset="0"/>
                          <a:ea typeface="Times New Roman"/>
                          <a:cs typeface="Calibri"/>
                        </a:rPr>
                        <a:t>, universités, collectivités locales)</a:t>
                      </a:r>
                      <a:endParaRPr lang="fr-FR" sz="2400" dirty="0">
                        <a:latin typeface="Maiandra GD" pitchFamily="34" charset="0"/>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fr-FR" sz="1200">
                          <a:latin typeface="Maiandra GD" pitchFamily="34" charset="0"/>
                          <a:ea typeface="Times New Roman"/>
                          <a:cs typeface="Calibri"/>
                        </a:rPr>
                        <a:t>3.1.2.3.1 : inventorier et analyser les mesures d’incitations existantes (loi cadre, loi sur les investissements, loi sur les établissements classés etc)</a:t>
                      </a:r>
                      <a:endParaRPr lang="fr-FR" sz="2400">
                        <a:latin typeface="Maiandra GD" pitchFamily="34" charset="0"/>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rowSpan="3">
                  <a:txBody>
                    <a:bodyPr/>
                    <a:lstStyle/>
                    <a:p>
                      <a:pPr>
                        <a:lnSpc>
                          <a:spcPct val="107000"/>
                        </a:lnSpc>
                        <a:spcAft>
                          <a:spcPts val="0"/>
                        </a:spcAft>
                      </a:pPr>
                      <a:r>
                        <a:rPr lang="fr-FR" sz="1200" dirty="0">
                          <a:latin typeface="Maiandra GD" pitchFamily="34" charset="0"/>
                          <a:ea typeface="Times New Roman"/>
                          <a:cs typeface="Calibri"/>
                        </a:rPr>
                        <a:t>Rapports</a:t>
                      </a:r>
                      <a:endParaRPr lang="fr-FR" sz="2400" dirty="0">
                        <a:latin typeface="Maiandra GD" pitchFamily="34"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200">
                          <a:latin typeface="Maiandra GD" pitchFamily="34" charset="0"/>
                          <a:ea typeface="Times New Roman"/>
                          <a:cs typeface="Calibri"/>
                        </a:rPr>
                        <a:t>Mai-Juil 2015</a:t>
                      </a:r>
                      <a:endParaRPr lang="fr-FR" sz="2400">
                        <a:latin typeface="Maiandra GD" pitchFamily="34"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r>
              <a:tr h="1119571">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nSpc>
                          <a:spcPct val="107000"/>
                        </a:lnSpc>
                        <a:spcAft>
                          <a:spcPts val="0"/>
                        </a:spcAft>
                      </a:pPr>
                      <a:r>
                        <a:rPr lang="fr-FR" sz="1200" dirty="0">
                          <a:latin typeface="Maiandra GD" pitchFamily="34" charset="0"/>
                          <a:ea typeface="Times New Roman"/>
                          <a:cs typeface="Calibri"/>
                        </a:rPr>
                        <a:t>3.1.2.3.2 : Identifier les opérateurs privés qui travaillent dans les secteurs propres</a:t>
                      </a:r>
                      <a:endParaRPr lang="fr-FR" sz="2400" dirty="0">
                        <a:latin typeface="Maiandra GD" pitchFamily="34" charset="0"/>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vMerge="1">
                  <a:txBody>
                    <a:bodyPr/>
                    <a:lstStyle/>
                    <a:p>
                      <a:endParaRPr lang="fr-FR"/>
                    </a:p>
                  </a:txBody>
                  <a:tcPr/>
                </a:tc>
                <a:tc>
                  <a:txBody>
                    <a:bodyPr/>
                    <a:lstStyle/>
                    <a:p>
                      <a:pPr>
                        <a:lnSpc>
                          <a:spcPct val="107000"/>
                        </a:lnSpc>
                        <a:spcAft>
                          <a:spcPts val="0"/>
                        </a:spcAft>
                      </a:pPr>
                      <a:r>
                        <a:rPr lang="fr-FR" sz="1200">
                          <a:latin typeface="Maiandra GD" pitchFamily="34" charset="0"/>
                          <a:ea typeface="Times New Roman"/>
                          <a:cs typeface="Calibri"/>
                        </a:rPr>
                        <a:t>Mai.-Juil 2016</a:t>
                      </a:r>
                      <a:endParaRPr lang="fr-FR" sz="2400">
                        <a:latin typeface="Maiandra GD" pitchFamily="34"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r>
              <a:tr h="122504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nSpc>
                          <a:spcPct val="107000"/>
                        </a:lnSpc>
                        <a:spcAft>
                          <a:spcPts val="0"/>
                        </a:spcAft>
                      </a:pPr>
                      <a:r>
                        <a:rPr lang="fr-FR" sz="1200" dirty="0">
                          <a:latin typeface="Maiandra GD" pitchFamily="34" charset="0"/>
                          <a:ea typeface="Times New Roman"/>
                          <a:cs typeface="Calibri"/>
                        </a:rPr>
                        <a:t>3.1.3.1.4 : Faire un appui accompagnement d’une initiative post sensibilisation</a:t>
                      </a:r>
                      <a:endParaRPr lang="fr-FR" sz="2400" dirty="0">
                        <a:latin typeface="Maiandra GD" pitchFamily="34" charset="0"/>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vMerge="1">
                  <a:txBody>
                    <a:bodyPr/>
                    <a:lstStyle/>
                    <a:p>
                      <a:endParaRPr lang="fr-FR"/>
                    </a:p>
                  </a:txBody>
                  <a:tcPr/>
                </a:tc>
                <a:tc>
                  <a:txBody>
                    <a:bodyPr/>
                    <a:lstStyle/>
                    <a:p>
                      <a:pPr>
                        <a:lnSpc>
                          <a:spcPct val="107000"/>
                        </a:lnSpc>
                        <a:spcAft>
                          <a:spcPts val="0"/>
                        </a:spcAft>
                      </a:pPr>
                      <a:r>
                        <a:rPr lang="fr-FR" sz="1200" dirty="0">
                          <a:latin typeface="Maiandra GD" pitchFamily="34" charset="0"/>
                          <a:ea typeface="Times New Roman"/>
                          <a:cs typeface="Calibri"/>
                        </a:rPr>
                        <a:t>Aout-Déc. 2016</a:t>
                      </a:r>
                      <a:endParaRPr lang="fr-FR" sz="2400" dirty="0">
                        <a:latin typeface="Maiandra GD" pitchFamily="34" charset="0"/>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bl>
          </a:graphicData>
        </a:graphic>
      </p:graphicFrame>
      <p:sp>
        <p:nvSpPr>
          <p:cNvPr id="3073" name="Rectangle 1"/>
          <p:cNvSpPr>
            <a:spLocks noChangeArrowheads="1"/>
          </p:cNvSpPr>
          <p:nvPr/>
        </p:nvSpPr>
        <p:spPr bwMode="auto">
          <a:xfrm>
            <a:off x="1428728" y="714356"/>
            <a:ext cx="6500858"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Maiandra GD" pitchFamily="34" charset="0"/>
                <a:ea typeface="Calibri" pitchFamily="34" charset="0"/>
                <a:cs typeface="Times New Roman" pitchFamily="18" charset="0"/>
              </a:rPr>
              <a:t>T</a:t>
            </a:r>
            <a:r>
              <a:rPr kumimoji="0" lang="fr-FR" sz="1600" b="1" i="0" u="none" strike="noStrike" cap="none" normalizeH="0" baseline="0" dirty="0" smtClean="0" bmk="">
                <a:ln>
                  <a:noFill/>
                </a:ln>
                <a:solidFill>
                  <a:schemeClr val="tx1"/>
                </a:solidFill>
                <a:effectLst/>
                <a:latin typeface="Maiandra GD" pitchFamily="34" charset="0"/>
                <a:ea typeface="Calibri" pitchFamily="34" charset="0"/>
                <a:cs typeface="Times New Roman" pitchFamily="18" charset="0"/>
              </a:rPr>
              <a:t>ableau </a:t>
            </a:r>
            <a:r>
              <a:rPr kumimoji="0" lang="fr-FR" sz="1600" b="1" i="0" u="none" strike="noStrike" cap="none" normalizeH="0" baseline="0" dirty="0" smtClean="0" bmk="_Toc429812891">
                <a:ln>
                  <a:noFill/>
                </a:ln>
                <a:solidFill>
                  <a:schemeClr val="tx1"/>
                </a:solidFill>
                <a:effectLst/>
                <a:latin typeface="Maiandra GD" pitchFamily="34" charset="0"/>
                <a:ea typeface="Calibri" pitchFamily="34" charset="0"/>
                <a:cs typeface="Times New Roman" pitchFamily="18" charset="0"/>
              </a:rPr>
              <a:t>1: Encrage de l'intervention de l'organisation « Save </a:t>
            </a:r>
            <a:r>
              <a:rPr kumimoji="0" lang="fr-FR" sz="1600" b="1" i="0" u="none" strike="noStrike" cap="none" normalizeH="0" baseline="0" dirty="0" err="1" smtClean="0" bmk="_Toc429812891">
                <a:ln>
                  <a:noFill/>
                </a:ln>
                <a:solidFill>
                  <a:schemeClr val="tx1"/>
                </a:solidFill>
                <a:effectLst/>
                <a:latin typeface="Maiandra GD" pitchFamily="34" charset="0"/>
                <a:ea typeface="Calibri" pitchFamily="34" charset="0"/>
                <a:cs typeface="Times New Roman" pitchFamily="18" charset="0"/>
              </a:rPr>
              <a:t>Mankind</a:t>
            </a:r>
            <a:r>
              <a:rPr kumimoji="0" lang="fr-FR" sz="1600" b="1" i="0" u="none" strike="noStrike" cap="none" normalizeH="0" baseline="0" dirty="0" smtClean="0" bmk="_Toc429812891">
                <a:ln>
                  <a:noFill/>
                </a:ln>
                <a:solidFill>
                  <a:schemeClr val="tx1"/>
                </a:solidFill>
                <a:effectLst/>
                <a:latin typeface="Maiandra GD" pitchFamily="34" charset="0"/>
                <a:ea typeface="Calibri" pitchFamily="34" charset="0"/>
                <a:cs typeface="Times New Roman" pitchFamily="18" charset="0"/>
              </a:rPr>
              <a:t> » dans le PTAB 2016 &amp; cohérence avec le cadre logique.</a:t>
            </a:r>
            <a:endParaRPr kumimoji="0" lang="fr-FR" sz="1400" b="0" i="0" u="none" strike="noStrike" cap="none" normalizeH="0" baseline="0" dirty="0" smtClean="0">
              <a:ln>
                <a:noFill/>
              </a:ln>
              <a:solidFill>
                <a:schemeClr val="tx1"/>
              </a:solidFill>
              <a:effectLst/>
              <a:latin typeface="Maiandra G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00100" y="2857496"/>
            <a:ext cx="7772400" cy="1470025"/>
          </a:xfrm>
        </p:spPr>
        <p:txBody>
          <a:bodyPr>
            <a:normAutofit fontScale="90000"/>
          </a:bodyPr>
          <a:lstStyle/>
          <a:p>
            <a:pPr algn="just"/>
            <a:r>
              <a:rPr lang="fr-FR" sz="2700" dirty="0">
                <a:latin typeface="Maiandra GD" pitchFamily="34" charset="0"/>
              </a:rPr>
              <a:t>Pour la mise en œuvre de son intervention, Save </a:t>
            </a:r>
            <a:r>
              <a:rPr lang="fr-FR" sz="2700" dirty="0" err="1">
                <a:latin typeface="Maiandra GD" pitchFamily="34" charset="0"/>
              </a:rPr>
              <a:t>Mankind</a:t>
            </a:r>
            <a:r>
              <a:rPr lang="fr-FR" sz="2700" dirty="0">
                <a:latin typeface="Maiandra GD" pitchFamily="34" charset="0"/>
              </a:rPr>
              <a:t> s'est attaché les services d'experts avec qui elle a travaillé étroitement. La première étape de l'intervention a consisté à élaborer et mettre à la disposition de la coordination du projet CB2 les Plans  opérationnels de l'intervention qui spécifient les tâches dont la succession de la réalisation aboutit inéluctablement à la réalisation de la sous-activité et de l'activité. Le tableau 2 ci-dessous donne le détail des tâches dans le cadre de l’opérationnalisation de l’intervention de l’organisation.</a:t>
            </a:r>
            <a:r>
              <a:rPr lang="fr-FR" dirty="0"/>
              <a:t/>
            </a:r>
            <a:br>
              <a:rPr lang="fr-FR" dirty="0"/>
            </a:br>
            <a:endParaRPr lang="fr-FR" dirty="0">
              <a:latin typeface="Maiandra GD" pitchFamily="34" charset="0"/>
            </a:endParaRPr>
          </a:p>
        </p:txBody>
      </p:sp>
      <p:sp>
        <p:nvSpPr>
          <p:cNvPr id="3" name="Sous-titre 2"/>
          <p:cNvSpPr>
            <a:spLocks noGrp="1"/>
          </p:cNvSpPr>
          <p:nvPr>
            <p:ph type="subTitle" idx="1"/>
          </p:nvPr>
        </p:nvSpPr>
        <p:spPr>
          <a:xfrm>
            <a:off x="1428728" y="5072074"/>
            <a:ext cx="6400800" cy="1066792"/>
          </a:xfrm>
        </p:spPr>
        <p:txBody>
          <a:bodyPr/>
          <a:lstStyle/>
          <a:p>
            <a:endParaRPr lang="fr-FR" dirty="0"/>
          </a:p>
        </p:txBody>
      </p:sp>
      <p:pic>
        <p:nvPicPr>
          <p:cNvPr id="4" name="Picture 15"/>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flipH="1">
            <a:off x="285720" y="357166"/>
            <a:ext cx="1028700" cy="981076"/>
          </a:xfrm>
          <a:prstGeom prst="rect">
            <a:avLst/>
          </a:prstGeom>
          <a:solidFill>
            <a:srgbClr val="FFFFFF"/>
          </a:solidFill>
          <a:ln>
            <a:noFill/>
          </a:ln>
        </p:spPr>
      </p:pic>
      <p:pic>
        <p:nvPicPr>
          <p:cNvPr id="5" name="Image 4"/>
          <p:cNvPicPr/>
          <p:nvPr/>
        </p:nvPicPr>
        <p:blipFill>
          <a:blip r:embed="rId3"/>
          <a:srcRect/>
          <a:stretch>
            <a:fillRect/>
          </a:stretch>
        </p:blipFill>
        <p:spPr bwMode="auto">
          <a:xfrm>
            <a:off x="7929586" y="357166"/>
            <a:ext cx="981075"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57224" y="1285860"/>
            <a:ext cx="7772400" cy="1470025"/>
          </a:xfrm>
        </p:spPr>
        <p:txBody>
          <a:bodyPr>
            <a:normAutofit/>
          </a:bodyPr>
          <a:lstStyle/>
          <a:p>
            <a:endParaRPr lang="fr-FR" dirty="0">
              <a:latin typeface="Maiandra GD" pitchFamily="34" charset="0"/>
            </a:endParaRPr>
          </a:p>
        </p:txBody>
      </p:sp>
      <p:sp>
        <p:nvSpPr>
          <p:cNvPr id="3" name="Sous-titre 2"/>
          <p:cNvSpPr>
            <a:spLocks noGrp="1"/>
          </p:cNvSpPr>
          <p:nvPr>
            <p:ph type="subTitle" idx="1"/>
          </p:nvPr>
        </p:nvSpPr>
        <p:spPr>
          <a:xfrm>
            <a:off x="1428728" y="5072074"/>
            <a:ext cx="6400800" cy="1066792"/>
          </a:xfrm>
        </p:spPr>
        <p:txBody>
          <a:bodyPr/>
          <a:lstStyle/>
          <a:p>
            <a:endParaRPr lang="fr-FR" dirty="0"/>
          </a:p>
        </p:txBody>
      </p:sp>
      <p:pic>
        <p:nvPicPr>
          <p:cNvPr id="4" name="Picture 15"/>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flipH="1">
            <a:off x="214282" y="0"/>
            <a:ext cx="1028700" cy="981076"/>
          </a:xfrm>
          <a:prstGeom prst="rect">
            <a:avLst/>
          </a:prstGeom>
          <a:solidFill>
            <a:srgbClr val="FFFFFF"/>
          </a:solidFill>
          <a:ln>
            <a:noFill/>
          </a:ln>
        </p:spPr>
      </p:pic>
      <p:pic>
        <p:nvPicPr>
          <p:cNvPr id="5" name="Image 4"/>
          <p:cNvPicPr/>
          <p:nvPr/>
        </p:nvPicPr>
        <p:blipFill>
          <a:blip r:embed="rId3"/>
          <a:srcRect/>
          <a:stretch>
            <a:fillRect/>
          </a:stretch>
        </p:blipFill>
        <p:spPr bwMode="auto">
          <a:xfrm>
            <a:off x="7929586" y="0"/>
            <a:ext cx="981075" cy="914400"/>
          </a:xfrm>
          <a:prstGeom prst="rect">
            <a:avLst/>
          </a:prstGeom>
          <a:noFill/>
          <a:ln w="9525">
            <a:noFill/>
            <a:miter lim="800000"/>
            <a:headEnd/>
            <a:tailEnd/>
          </a:ln>
        </p:spPr>
      </p:pic>
      <p:graphicFrame>
        <p:nvGraphicFramePr>
          <p:cNvPr id="6" name="Tableau 5"/>
          <p:cNvGraphicFramePr>
            <a:graphicFrameLocks noGrp="1"/>
          </p:cNvGraphicFramePr>
          <p:nvPr/>
        </p:nvGraphicFramePr>
        <p:xfrm>
          <a:off x="357158" y="1000108"/>
          <a:ext cx="8572528" cy="5707064"/>
        </p:xfrm>
        <a:graphic>
          <a:graphicData uri="http://schemas.openxmlformats.org/drawingml/2006/table">
            <a:tbl>
              <a:tblPr/>
              <a:tblGrid>
                <a:gridCol w="2071702"/>
                <a:gridCol w="2643206"/>
                <a:gridCol w="3857620"/>
              </a:tblGrid>
              <a:tr h="71438">
                <a:tc>
                  <a:txBody>
                    <a:bodyPr/>
                    <a:lstStyle/>
                    <a:p>
                      <a:pPr algn="l">
                        <a:lnSpc>
                          <a:spcPct val="107000"/>
                        </a:lnSpc>
                        <a:spcAft>
                          <a:spcPts val="0"/>
                        </a:spcAft>
                      </a:pPr>
                      <a:r>
                        <a:rPr lang="fr-FR" sz="1400" noProof="0" dirty="0" smtClean="0">
                          <a:latin typeface="Maiandra GD" pitchFamily="34" charset="0"/>
                          <a:ea typeface="Times New Roman"/>
                          <a:cs typeface="Calibri"/>
                        </a:rPr>
                        <a:t>Activités</a:t>
                      </a:r>
                      <a:r>
                        <a:rPr lang="en-US" sz="1400" dirty="0" smtClean="0">
                          <a:latin typeface="Maiandra GD" pitchFamily="34" charset="0"/>
                          <a:ea typeface="Times New Roman"/>
                          <a:cs typeface="Calibri"/>
                        </a:rPr>
                        <a:t> </a:t>
                      </a:r>
                      <a:r>
                        <a:rPr lang="en-US" sz="1400" dirty="0">
                          <a:latin typeface="Maiandra GD" pitchFamily="34" charset="0"/>
                          <a:ea typeface="Times New Roman"/>
                          <a:cs typeface="Calibri"/>
                        </a:rPr>
                        <a:t>du </a:t>
                      </a:r>
                      <a:r>
                        <a:rPr lang="fr-FR" sz="1400" noProof="0" dirty="0" smtClean="0">
                          <a:latin typeface="Maiandra GD" pitchFamily="34" charset="0"/>
                          <a:ea typeface="Times New Roman"/>
                          <a:cs typeface="Calibri"/>
                        </a:rPr>
                        <a:t>projet</a:t>
                      </a:r>
                      <a:endParaRPr lang="fr-FR" sz="1600" noProof="0" dirty="0">
                        <a:latin typeface="Maiandra GD" pitchFamily="34" charset="0"/>
                        <a:ea typeface="Times New Roman"/>
                      </a:endParaRPr>
                    </a:p>
                  </a:txBody>
                  <a:tcPr marL="23758" marR="23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l">
                        <a:lnSpc>
                          <a:spcPct val="107000"/>
                        </a:lnSpc>
                        <a:spcAft>
                          <a:spcPts val="0"/>
                        </a:spcAft>
                      </a:pPr>
                      <a:r>
                        <a:rPr lang="en-US" sz="1400">
                          <a:latin typeface="Maiandra GD" pitchFamily="34" charset="0"/>
                          <a:ea typeface="Times New Roman"/>
                          <a:cs typeface="Calibri"/>
                        </a:rPr>
                        <a:t>Sous-Activité pour l'année 2015</a:t>
                      </a:r>
                      <a:endParaRPr lang="fr-FR" sz="1600">
                        <a:latin typeface="Maiandra GD" pitchFamily="34" charset="0"/>
                        <a:ea typeface="Times New Roman"/>
                      </a:endParaRPr>
                    </a:p>
                  </a:txBody>
                  <a:tcPr marL="23758" marR="23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07000"/>
                        </a:lnSpc>
                        <a:spcAft>
                          <a:spcPts val="0"/>
                        </a:spcAft>
                      </a:pPr>
                      <a:r>
                        <a:rPr lang="en-US" sz="1400">
                          <a:latin typeface="Maiandra GD" pitchFamily="34" charset="0"/>
                          <a:ea typeface="Times New Roman"/>
                          <a:cs typeface="Calibri"/>
                        </a:rPr>
                        <a:t>Tâches</a:t>
                      </a:r>
                      <a:endParaRPr lang="fr-FR" sz="1600">
                        <a:latin typeface="Maiandra GD" pitchFamily="34" charset="0"/>
                        <a:ea typeface="Times New Roman"/>
                      </a:endParaRPr>
                    </a:p>
                  </a:txBody>
                  <a:tcPr marL="23758" marR="23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2207749">
                <a:tc rowSpan="2">
                  <a:txBody>
                    <a:bodyPr/>
                    <a:lstStyle/>
                    <a:p>
                      <a:pPr algn="l">
                        <a:lnSpc>
                          <a:spcPct val="107000"/>
                        </a:lnSpc>
                        <a:spcAft>
                          <a:spcPts val="0"/>
                        </a:spcAft>
                      </a:pPr>
                      <a:endParaRPr lang="fr-FR" sz="1400" dirty="0">
                        <a:latin typeface="Maiandra GD" pitchFamily="34" charset="0"/>
                        <a:ea typeface="Times New Roman"/>
                        <a:cs typeface="Calibri"/>
                      </a:endParaRPr>
                    </a:p>
                    <a:p>
                      <a:pPr algn="l">
                        <a:lnSpc>
                          <a:spcPct val="107000"/>
                        </a:lnSpc>
                        <a:spcAft>
                          <a:spcPts val="0"/>
                        </a:spcAft>
                      </a:pPr>
                      <a:r>
                        <a:rPr lang="fr-FR" sz="1200" dirty="0">
                          <a:latin typeface="Maiandra GD" pitchFamily="34" charset="0"/>
                          <a:ea typeface="Times New Roman"/>
                          <a:cs typeface="Calibri"/>
                        </a:rPr>
                        <a:t>3.1.2.3 : Développer des modèles et des pilotes pour la création de mesures d’incitation</a:t>
                      </a:r>
                      <a:endParaRPr lang="fr-FR" sz="1600" dirty="0">
                        <a:latin typeface="Maiandra GD" pitchFamily="34" charset="0"/>
                        <a:ea typeface="Times New Roman"/>
                      </a:endParaRPr>
                    </a:p>
                  </a:txBody>
                  <a:tcPr marL="23758" marR="23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0"/>
                        </a:spcAft>
                      </a:pPr>
                      <a:endParaRPr lang="fr-FR" sz="1200" dirty="0">
                        <a:latin typeface="Maiandra GD" pitchFamily="34" charset="0"/>
                        <a:ea typeface="Times New Roman"/>
                        <a:cs typeface="Calibri"/>
                      </a:endParaRPr>
                    </a:p>
                    <a:p>
                      <a:pPr algn="l">
                        <a:lnSpc>
                          <a:spcPct val="107000"/>
                        </a:lnSpc>
                        <a:spcAft>
                          <a:spcPts val="0"/>
                        </a:spcAft>
                      </a:pPr>
                      <a:r>
                        <a:rPr lang="fr-FR" sz="1200" dirty="0">
                          <a:latin typeface="Maiandra GD" pitchFamily="34" charset="0"/>
                          <a:ea typeface="Times New Roman"/>
                          <a:cs typeface="Calibri"/>
                        </a:rPr>
                        <a:t>3.1.2.3.1 : inventorier et analyser les mesures d’incitations existantes (loi cadre, loi sur les investissements, loi sur les établissements classés </a:t>
                      </a:r>
                      <a:r>
                        <a:rPr lang="fr-FR" sz="1200" dirty="0" err="1">
                          <a:latin typeface="Maiandra GD" pitchFamily="34" charset="0"/>
                          <a:ea typeface="Times New Roman"/>
                          <a:cs typeface="Calibri"/>
                        </a:rPr>
                        <a:t>etc</a:t>
                      </a:r>
                      <a:r>
                        <a:rPr lang="fr-FR" sz="1200" dirty="0">
                          <a:latin typeface="Maiandra GD" pitchFamily="34" charset="0"/>
                          <a:ea typeface="Times New Roman"/>
                          <a:cs typeface="Calibri"/>
                        </a:rPr>
                        <a:t>)</a:t>
                      </a:r>
                      <a:endParaRPr lang="fr-FR" sz="1600" dirty="0">
                        <a:latin typeface="Maiandra GD" pitchFamily="34" charset="0"/>
                        <a:ea typeface="Times New Roman"/>
                      </a:endParaRPr>
                    </a:p>
                  </a:txBody>
                  <a:tcPr marL="23758" marR="23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fr-FR" sz="1400">
                          <a:latin typeface="Maiandra GD" pitchFamily="34" charset="0"/>
                          <a:ea typeface="Times New Roman"/>
                          <a:cs typeface="Calibri"/>
                        </a:rPr>
                        <a:t>3.1.2.3.1.a/ Faire l’inventaire des mesures d’incitation au respect des AME et à la protection de l’environnement</a:t>
                      </a:r>
                      <a:endParaRPr lang="fr-FR" sz="1600">
                        <a:latin typeface="Maiandra GD" pitchFamily="34" charset="0"/>
                        <a:ea typeface="Times New Roman"/>
                      </a:endParaRPr>
                    </a:p>
                    <a:p>
                      <a:pPr algn="l">
                        <a:lnSpc>
                          <a:spcPct val="107000"/>
                        </a:lnSpc>
                        <a:spcAft>
                          <a:spcPts val="0"/>
                        </a:spcAft>
                      </a:pPr>
                      <a:r>
                        <a:rPr lang="fr-FR" sz="1400">
                          <a:latin typeface="Maiandra GD" pitchFamily="34" charset="0"/>
                          <a:ea typeface="Times New Roman"/>
                          <a:cs typeface="Calibri"/>
                        </a:rPr>
                        <a:t>3.1.2.3.1.b/ Faire l’inventaire des instruments juridiques accordant les incitations fiscales relatives à la protection de l’environnement</a:t>
                      </a:r>
                      <a:endParaRPr lang="fr-FR" sz="1600">
                        <a:latin typeface="Maiandra GD" pitchFamily="34" charset="0"/>
                        <a:ea typeface="Times New Roman"/>
                      </a:endParaRPr>
                    </a:p>
                    <a:p>
                      <a:pPr algn="l">
                        <a:lnSpc>
                          <a:spcPct val="107000"/>
                        </a:lnSpc>
                        <a:spcAft>
                          <a:spcPts val="0"/>
                        </a:spcAft>
                      </a:pPr>
                      <a:r>
                        <a:rPr lang="fr-FR" sz="1400">
                          <a:latin typeface="Maiandra GD" pitchFamily="34" charset="0"/>
                          <a:ea typeface="Times New Roman"/>
                          <a:cs typeface="Calibri"/>
                        </a:rPr>
                        <a:t>3.1.2.3.1.c/ Analyser l’impact de ces mesures sur le respect des AME et la protection de l’environnement</a:t>
                      </a:r>
                      <a:endParaRPr lang="fr-FR" sz="1600">
                        <a:latin typeface="Maiandra GD" pitchFamily="34" charset="0"/>
                        <a:ea typeface="Times New Roman"/>
                      </a:endParaRPr>
                    </a:p>
                    <a:p>
                      <a:pPr algn="l">
                        <a:lnSpc>
                          <a:spcPct val="107000"/>
                        </a:lnSpc>
                        <a:spcAft>
                          <a:spcPts val="0"/>
                        </a:spcAft>
                      </a:pPr>
                      <a:r>
                        <a:rPr lang="fr-FR" sz="1400">
                          <a:latin typeface="Maiandra GD" pitchFamily="34" charset="0"/>
                          <a:ea typeface="Times New Roman"/>
                          <a:cs typeface="Calibri"/>
                        </a:rPr>
                        <a:t>3.1.2.3.1.d/ Identifier les acteurs chargés de la mise en œuvre ou du contrôle de ces mesures</a:t>
                      </a:r>
                      <a:endParaRPr lang="fr-FR" sz="1600">
                        <a:latin typeface="Maiandra GD" pitchFamily="34" charset="0"/>
                        <a:ea typeface="Times New Roman"/>
                      </a:endParaRPr>
                    </a:p>
                    <a:p>
                      <a:pPr algn="l">
                        <a:lnSpc>
                          <a:spcPct val="107000"/>
                        </a:lnSpc>
                        <a:spcAft>
                          <a:spcPts val="0"/>
                        </a:spcAft>
                      </a:pPr>
                      <a:r>
                        <a:rPr lang="fr-FR" sz="1400">
                          <a:latin typeface="Maiandra GD" pitchFamily="34" charset="0"/>
                          <a:ea typeface="Times New Roman"/>
                          <a:cs typeface="Calibri"/>
                        </a:rPr>
                        <a:t>3.1.2.3.1.e/ Rédaction d’un rapport provisoire</a:t>
                      </a:r>
                      <a:endParaRPr lang="fr-FR" sz="1600">
                        <a:latin typeface="Maiandra GD" pitchFamily="34" charset="0"/>
                        <a:ea typeface="Times New Roman"/>
                      </a:endParaRPr>
                    </a:p>
                    <a:p>
                      <a:pPr algn="l">
                        <a:lnSpc>
                          <a:spcPct val="107000"/>
                        </a:lnSpc>
                        <a:spcAft>
                          <a:spcPts val="0"/>
                        </a:spcAft>
                      </a:pPr>
                      <a:r>
                        <a:rPr lang="fr-FR" sz="1400">
                          <a:latin typeface="Maiandra GD" pitchFamily="34" charset="0"/>
                          <a:ea typeface="Times New Roman"/>
                          <a:cs typeface="Calibri"/>
                        </a:rPr>
                        <a:t>3.1.2.3.1.f/ Organisation d’un atelier de validation</a:t>
                      </a:r>
                      <a:endParaRPr lang="fr-FR" sz="1600">
                        <a:latin typeface="Maiandra GD" pitchFamily="34" charset="0"/>
                        <a:ea typeface="Times New Roman"/>
                      </a:endParaRPr>
                    </a:p>
                    <a:p>
                      <a:pPr algn="l">
                        <a:lnSpc>
                          <a:spcPct val="107000"/>
                        </a:lnSpc>
                        <a:spcAft>
                          <a:spcPts val="0"/>
                        </a:spcAft>
                      </a:pPr>
                      <a:r>
                        <a:rPr lang="fr-FR" sz="1400">
                          <a:latin typeface="Maiandra GD" pitchFamily="34" charset="0"/>
                          <a:ea typeface="Times New Roman"/>
                          <a:cs typeface="Calibri"/>
                        </a:rPr>
                        <a:t>3.1.2.3.1.g/ Rédaction du rapport final</a:t>
                      </a:r>
                      <a:endParaRPr lang="fr-FR" sz="1600">
                        <a:latin typeface="Maiandra GD" pitchFamily="34" charset="0"/>
                        <a:ea typeface="Times New Roman"/>
                      </a:endParaRPr>
                    </a:p>
                  </a:txBody>
                  <a:tcPr marL="23758" marR="23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381">
                <a:tc vMerge="1">
                  <a:txBody>
                    <a:bodyPr/>
                    <a:lstStyle/>
                    <a:p>
                      <a:endParaRPr lang="fr-FR"/>
                    </a:p>
                  </a:txBody>
                  <a:tcPr/>
                </a:tc>
                <a:tc>
                  <a:txBody>
                    <a:bodyPr/>
                    <a:lstStyle/>
                    <a:p>
                      <a:pPr algn="l">
                        <a:lnSpc>
                          <a:spcPct val="107000"/>
                        </a:lnSpc>
                        <a:spcAft>
                          <a:spcPts val="0"/>
                        </a:spcAft>
                      </a:pPr>
                      <a:r>
                        <a:rPr lang="fr-FR" sz="1200">
                          <a:latin typeface="Maiandra GD" pitchFamily="34" charset="0"/>
                          <a:ea typeface="Times New Roman"/>
                          <a:cs typeface="Calibri"/>
                        </a:rPr>
                        <a:t>3.1.2.3.2 : Identifier les opérateurs privés qui travaillent dans les secteurs propres</a:t>
                      </a:r>
                      <a:endParaRPr lang="fr-FR" sz="1600">
                        <a:latin typeface="Maiandra GD" pitchFamily="34" charset="0"/>
                        <a:ea typeface="Times New Roman"/>
                      </a:endParaRPr>
                    </a:p>
                  </a:txBody>
                  <a:tcPr marL="23758" marR="23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fr-FR" sz="1400" dirty="0">
                          <a:latin typeface="Maiandra GD" pitchFamily="34" charset="0"/>
                          <a:ea typeface="Times New Roman"/>
                          <a:cs typeface="Calibri"/>
                        </a:rPr>
                        <a:t>3.1.2.3.2.a/ Identifier et catégoriser les activités et initiatives entrant dans le secteur de l’économie propre au Cameroun</a:t>
                      </a:r>
                      <a:endParaRPr lang="fr-FR" sz="1600" dirty="0">
                        <a:latin typeface="Maiandra GD" pitchFamily="34" charset="0"/>
                        <a:ea typeface="Times New Roman"/>
                      </a:endParaRPr>
                    </a:p>
                    <a:p>
                      <a:pPr algn="l">
                        <a:lnSpc>
                          <a:spcPct val="107000"/>
                        </a:lnSpc>
                        <a:spcAft>
                          <a:spcPts val="0"/>
                        </a:spcAft>
                      </a:pPr>
                      <a:r>
                        <a:rPr lang="fr-FR" sz="1400" dirty="0">
                          <a:latin typeface="Maiandra GD" pitchFamily="34" charset="0"/>
                          <a:ea typeface="Times New Roman"/>
                          <a:cs typeface="Calibri"/>
                        </a:rPr>
                        <a:t>3.1.2.3.2.b/ Collecter les données des opérateurs de ce secteur</a:t>
                      </a:r>
                      <a:endParaRPr lang="fr-FR" sz="1600" dirty="0">
                        <a:latin typeface="Maiandra GD" pitchFamily="34" charset="0"/>
                        <a:ea typeface="Times New Roman"/>
                      </a:endParaRPr>
                    </a:p>
                    <a:p>
                      <a:pPr algn="l">
                        <a:lnSpc>
                          <a:spcPct val="107000"/>
                        </a:lnSpc>
                        <a:spcAft>
                          <a:spcPts val="0"/>
                        </a:spcAft>
                      </a:pPr>
                      <a:r>
                        <a:rPr lang="fr-FR" sz="1400" dirty="0">
                          <a:latin typeface="Maiandra GD" pitchFamily="34" charset="0"/>
                          <a:ea typeface="Times New Roman"/>
                          <a:cs typeface="Calibri"/>
                        </a:rPr>
                        <a:t>3.1.2.3.2.c/ Faire une analyse de l’impact de ces initiatives sur le respect des AME et la protection de l’environnement</a:t>
                      </a:r>
                      <a:endParaRPr lang="fr-FR" sz="1600" dirty="0">
                        <a:latin typeface="Maiandra GD" pitchFamily="34" charset="0"/>
                        <a:ea typeface="Times New Roman"/>
                      </a:endParaRPr>
                    </a:p>
                    <a:p>
                      <a:pPr algn="l">
                        <a:lnSpc>
                          <a:spcPct val="107000"/>
                        </a:lnSpc>
                        <a:spcAft>
                          <a:spcPts val="0"/>
                        </a:spcAft>
                      </a:pPr>
                      <a:r>
                        <a:rPr lang="fr-FR" sz="1400" dirty="0">
                          <a:latin typeface="Maiandra GD" pitchFamily="34" charset="0"/>
                          <a:ea typeface="Times New Roman"/>
                          <a:cs typeface="Calibri"/>
                        </a:rPr>
                        <a:t>3.1.2.3.2.d/ Rédaction du rapport final</a:t>
                      </a:r>
                      <a:endParaRPr lang="fr-FR" sz="1600" dirty="0">
                        <a:latin typeface="Maiandra GD" pitchFamily="34" charset="0"/>
                        <a:ea typeface="Times New Roman"/>
                      </a:endParaRPr>
                    </a:p>
                  </a:txBody>
                  <a:tcPr marL="23758" marR="23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433" name="Rectangle 1"/>
          <p:cNvSpPr>
            <a:spLocks noChangeArrowheads="1"/>
          </p:cNvSpPr>
          <p:nvPr/>
        </p:nvSpPr>
        <p:spPr bwMode="auto">
          <a:xfrm rot="10800000" flipV="1">
            <a:off x="1500166" y="357166"/>
            <a:ext cx="6572296"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aiandra GD" pitchFamily="34" charset="0"/>
                <a:ea typeface="Calibri" pitchFamily="34" charset="0"/>
                <a:cs typeface="Times New Roman" pitchFamily="18" charset="0"/>
              </a:rPr>
              <a:t>T</a:t>
            </a:r>
            <a:r>
              <a:rPr kumimoji="0" lang="fr-FR" sz="1400" b="1" i="0" u="none" strike="noStrike" cap="none" normalizeH="0" baseline="0" dirty="0" smtClean="0" bmk="">
                <a:ln>
                  <a:noFill/>
                </a:ln>
                <a:solidFill>
                  <a:schemeClr val="tx1"/>
                </a:solidFill>
                <a:effectLst/>
                <a:latin typeface="Maiandra GD" pitchFamily="34" charset="0"/>
                <a:ea typeface="Calibri" pitchFamily="34" charset="0"/>
                <a:cs typeface="Times New Roman" pitchFamily="18" charset="0"/>
              </a:rPr>
              <a:t>ableau </a:t>
            </a:r>
            <a:r>
              <a:rPr kumimoji="0" lang="fr-FR" sz="1400" b="1" i="0" u="none" strike="noStrike" cap="none" normalizeH="0" baseline="0" dirty="0" smtClean="0" bmk="_Toc429812892">
                <a:ln>
                  <a:noFill/>
                </a:ln>
                <a:solidFill>
                  <a:schemeClr val="tx1"/>
                </a:solidFill>
                <a:effectLst/>
                <a:latin typeface="Maiandra GD" pitchFamily="34" charset="0"/>
                <a:ea typeface="Calibri" pitchFamily="34" charset="0"/>
                <a:cs typeface="Times New Roman" pitchFamily="18" charset="0"/>
              </a:rPr>
              <a:t>2: Détail opérationnel d'intervention de l'organisation « Save </a:t>
            </a:r>
            <a:r>
              <a:rPr kumimoji="0" lang="fr-FR" sz="1400" b="1" i="0" u="none" strike="noStrike" cap="none" normalizeH="0" baseline="0" dirty="0" err="1" smtClean="0" bmk="_Toc429812892">
                <a:ln>
                  <a:noFill/>
                </a:ln>
                <a:solidFill>
                  <a:schemeClr val="tx1"/>
                </a:solidFill>
                <a:effectLst/>
                <a:latin typeface="Maiandra GD" pitchFamily="34" charset="0"/>
                <a:ea typeface="Calibri" pitchFamily="34" charset="0"/>
                <a:cs typeface="Times New Roman" pitchFamily="18" charset="0"/>
              </a:rPr>
              <a:t>Mankind</a:t>
            </a:r>
            <a:r>
              <a:rPr kumimoji="0" lang="fr-FR" sz="1400" b="1" i="0" u="none" strike="noStrike" cap="none" normalizeH="0" baseline="0" dirty="0" smtClean="0" bmk="_Toc429812892">
                <a:ln>
                  <a:noFill/>
                </a:ln>
                <a:solidFill>
                  <a:schemeClr val="tx1"/>
                </a:solidFill>
                <a:effectLst/>
                <a:latin typeface="Maiandra GD" pitchFamily="34" charset="0"/>
                <a:ea typeface="Calibri" pitchFamily="34" charset="0"/>
                <a:cs typeface="Times New Roman" pitchFamily="18" charset="0"/>
              </a:rPr>
              <a:t> »</a:t>
            </a:r>
            <a:endParaRPr kumimoji="0" lang="fr-FR" sz="3600" b="0" i="0" u="none" strike="noStrike" cap="none" normalizeH="0" baseline="0" dirty="0" smtClean="0">
              <a:ln>
                <a:noFill/>
              </a:ln>
              <a:solidFill>
                <a:schemeClr val="tx1"/>
              </a:solidFill>
              <a:effectLst/>
              <a:latin typeface="Maiandra GD"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57224" y="1285860"/>
            <a:ext cx="7772400" cy="1470025"/>
          </a:xfrm>
        </p:spPr>
        <p:txBody>
          <a:bodyPr>
            <a:normAutofit/>
          </a:bodyPr>
          <a:lstStyle/>
          <a:p>
            <a:endParaRPr lang="fr-FR" dirty="0">
              <a:latin typeface="Maiandra GD" pitchFamily="34" charset="0"/>
            </a:endParaRPr>
          </a:p>
        </p:txBody>
      </p:sp>
      <p:sp>
        <p:nvSpPr>
          <p:cNvPr id="3" name="Sous-titre 2"/>
          <p:cNvSpPr>
            <a:spLocks noGrp="1"/>
          </p:cNvSpPr>
          <p:nvPr>
            <p:ph type="subTitle" idx="1"/>
          </p:nvPr>
        </p:nvSpPr>
        <p:spPr>
          <a:xfrm>
            <a:off x="1428728" y="5072074"/>
            <a:ext cx="6400800" cy="1066792"/>
          </a:xfrm>
        </p:spPr>
        <p:txBody>
          <a:bodyPr/>
          <a:lstStyle/>
          <a:p>
            <a:endParaRPr lang="fr-FR" dirty="0"/>
          </a:p>
        </p:txBody>
      </p:sp>
      <p:pic>
        <p:nvPicPr>
          <p:cNvPr id="4" name="Picture 15"/>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flipH="1">
            <a:off x="285720" y="357166"/>
            <a:ext cx="1028700" cy="981076"/>
          </a:xfrm>
          <a:prstGeom prst="rect">
            <a:avLst/>
          </a:prstGeom>
          <a:solidFill>
            <a:srgbClr val="FFFFFF"/>
          </a:solidFill>
          <a:ln>
            <a:noFill/>
          </a:ln>
        </p:spPr>
      </p:pic>
      <p:pic>
        <p:nvPicPr>
          <p:cNvPr id="5" name="Image 4"/>
          <p:cNvPicPr/>
          <p:nvPr/>
        </p:nvPicPr>
        <p:blipFill>
          <a:blip r:embed="rId3"/>
          <a:srcRect/>
          <a:stretch>
            <a:fillRect/>
          </a:stretch>
        </p:blipFill>
        <p:spPr bwMode="auto">
          <a:xfrm>
            <a:off x="7929586" y="357166"/>
            <a:ext cx="981075" cy="914400"/>
          </a:xfrm>
          <a:prstGeom prst="rect">
            <a:avLst/>
          </a:prstGeom>
          <a:noFill/>
          <a:ln w="9525">
            <a:noFill/>
            <a:miter lim="800000"/>
            <a:headEnd/>
            <a:tailEnd/>
          </a:ln>
        </p:spPr>
      </p:pic>
      <p:graphicFrame>
        <p:nvGraphicFramePr>
          <p:cNvPr id="6" name="Tableau 5"/>
          <p:cNvGraphicFramePr>
            <a:graphicFrameLocks noGrp="1"/>
          </p:cNvGraphicFramePr>
          <p:nvPr/>
        </p:nvGraphicFramePr>
        <p:xfrm>
          <a:off x="214282" y="1571612"/>
          <a:ext cx="8572528" cy="3424238"/>
        </p:xfrm>
        <a:graphic>
          <a:graphicData uri="http://schemas.openxmlformats.org/drawingml/2006/table">
            <a:tbl>
              <a:tblPr/>
              <a:tblGrid>
                <a:gridCol w="2516110"/>
                <a:gridCol w="3028209"/>
                <a:gridCol w="3028209"/>
              </a:tblGrid>
              <a:tr h="1702171">
                <a:tc>
                  <a:txBody>
                    <a:bodyPr/>
                    <a:lstStyle/>
                    <a:p>
                      <a:pPr algn="l">
                        <a:lnSpc>
                          <a:spcPct val="107000"/>
                        </a:lnSpc>
                        <a:spcAft>
                          <a:spcPts val="0"/>
                        </a:spcAft>
                      </a:pPr>
                      <a:endParaRPr lang="fr-FR" sz="1400" dirty="0">
                        <a:latin typeface="Maiandra GD" pitchFamily="34" charset="0"/>
                        <a:ea typeface="Times New Roman"/>
                        <a:cs typeface="Calibri"/>
                      </a:endParaRPr>
                    </a:p>
                    <a:p>
                      <a:pPr algn="l">
                        <a:lnSpc>
                          <a:spcPct val="107000"/>
                        </a:lnSpc>
                        <a:spcAft>
                          <a:spcPts val="0"/>
                        </a:spcAft>
                      </a:pPr>
                      <a:r>
                        <a:rPr lang="fr-FR" sz="1200" dirty="0">
                          <a:latin typeface="Maiandra GD" pitchFamily="34" charset="0"/>
                          <a:ea typeface="Times New Roman"/>
                          <a:cs typeface="Calibri"/>
                        </a:rPr>
                        <a:t>3.1.3.1 : Organiser une campagne de sensibilisation sur le MDP et autres mécanismes de financement de l’environnement vert/gris au profit des différents publics (décideurs, </a:t>
                      </a:r>
                      <a:r>
                        <a:rPr lang="fr-FR" sz="1200" dirty="0" err="1">
                          <a:latin typeface="Maiandra GD" pitchFamily="34" charset="0"/>
                          <a:ea typeface="Times New Roman"/>
                          <a:cs typeface="Calibri"/>
                        </a:rPr>
                        <a:t>ONGs</a:t>
                      </a:r>
                      <a:r>
                        <a:rPr lang="fr-FR" sz="1200" dirty="0">
                          <a:latin typeface="Maiandra GD" pitchFamily="34" charset="0"/>
                          <a:ea typeface="Times New Roman"/>
                          <a:cs typeface="Calibri"/>
                        </a:rPr>
                        <a:t>, universités, collectivités locales)</a:t>
                      </a:r>
                      <a:endParaRPr lang="fr-FR" sz="1600" dirty="0">
                        <a:latin typeface="Maiandra GD" pitchFamily="34" charset="0"/>
                        <a:ea typeface="Times New Roman"/>
                      </a:endParaRPr>
                    </a:p>
                  </a:txBody>
                  <a:tcPr marL="23758" marR="237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endParaRPr lang="fr-FR" sz="1200" dirty="0">
                        <a:latin typeface="Maiandra GD" pitchFamily="34" charset="0"/>
                        <a:ea typeface="Times New Roman"/>
                        <a:cs typeface="Calibri"/>
                      </a:endParaRPr>
                    </a:p>
                    <a:p>
                      <a:pPr algn="l">
                        <a:lnSpc>
                          <a:spcPct val="107000"/>
                        </a:lnSpc>
                        <a:spcAft>
                          <a:spcPts val="0"/>
                        </a:spcAft>
                      </a:pPr>
                      <a:r>
                        <a:rPr lang="fr-FR" sz="1200" dirty="0">
                          <a:latin typeface="Maiandra GD" pitchFamily="34" charset="0"/>
                          <a:ea typeface="Times New Roman"/>
                          <a:cs typeface="Calibri"/>
                        </a:rPr>
                        <a:t>3.1.3.1.4 : Faire un appui accompagnement d’une initiative post sensibilisation</a:t>
                      </a:r>
                      <a:endParaRPr lang="fr-FR" sz="1600" dirty="0">
                        <a:latin typeface="Maiandra GD" pitchFamily="34" charset="0"/>
                        <a:ea typeface="Times New Roman"/>
                      </a:endParaRPr>
                    </a:p>
                  </a:txBody>
                  <a:tcPr marL="23758" marR="23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fr-FR" sz="1400" dirty="0">
                          <a:latin typeface="Maiandra GD" pitchFamily="34" charset="0"/>
                          <a:ea typeface="Times New Roman"/>
                          <a:cs typeface="Calibri"/>
                        </a:rPr>
                        <a:t>3.1.3.1.4.a/Identifier les opérateurs économiques initiateurs de projet MDP</a:t>
                      </a:r>
                      <a:endParaRPr lang="fr-FR" sz="1600" dirty="0">
                        <a:latin typeface="Maiandra GD" pitchFamily="34" charset="0"/>
                        <a:ea typeface="Times New Roman"/>
                      </a:endParaRPr>
                    </a:p>
                    <a:p>
                      <a:pPr algn="l">
                        <a:lnSpc>
                          <a:spcPct val="107000"/>
                        </a:lnSpc>
                        <a:spcAft>
                          <a:spcPts val="0"/>
                        </a:spcAft>
                      </a:pPr>
                      <a:r>
                        <a:rPr lang="fr-FR" sz="1400" dirty="0">
                          <a:latin typeface="Maiandra GD" pitchFamily="34" charset="0"/>
                          <a:ea typeface="Times New Roman"/>
                          <a:cs typeface="Calibri"/>
                        </a:rPr>
                        <a:t>3.1.3.1.4.b/inventorier les besoins d’appui et d’accompagnement de ces opérateurs économiques</a:t>
                      </a:r>
                      <a:endParaRPr lang="fr-FR" sz="1600" dirty="0">
                        <a:latin typeface="Maiandra GD" pitchFamily="34" charset="0"/>
                        <a:ea typeface="Times New Roman"/>
                      </a:endParaRPr>
                    </a:p>
                    <a:p>
                      <a:pPr algn="l">
                        <a:lnSpc>
                          <a:spcPct val="107000"/>
                        </a:lnSpc>
                        <a:spcAft>
                          <a:spcPts val="0"/>
                        </a:spcAft>
                      </a:pPr>
                      <a:r>
                        <a:rPr lang="fr-FR" sz="1400" dirty="0">
                          <a:latin typeface="Maiandra GD" pitchFamily="34" charset="0"/>
                          <a:ea typeface="Times New Roman"/>
                          <a:cs typeface="Calibri"/>
                        </a:rPr>
                        <a:t>3.1.3.1.4.c/ Exploitation du rapport de la sous activité 3.1.3.1.3</a:t>
                      </a:r>
                      <a:endParaRPr lang="fr-FR" sz="1600" dirty="0">
                        <a:latin typeface="Maiandra GD" pitchFamily="34" charset="0"/>
                        <a:ea typeface="Times New Roman"/>
                      </a:endParaRPr>
                    </a:p>
                    <a:p>
                      <a:pPr algn="l">
                        <a:lnSpc>
                          <a:spcPct val="107000"/>
                        </a:lnSpc>
                        <a:spcAft>
                          <a:spcPts val="0"/>
                        </a:spcAft>
                      </a:pPr>
                      <a:r>
                        <a:rPr lang="fr-FR" sz="1400" dirty="0">
                          <a:latin typeface="Maiandra GD" pitchFamily="34" charset="0"/>
                          <a:ea typeface="Times New Roman"/>
                          <a:cs typeface="Calibri"/>
                        </a:rPr>
                        <a:t>3.1.3.1.4.d/Elaborer un plan de suivi des appuis et accompagnement</a:t>
                      </a:r>
                      <a:endParaRPr lang="fr-FR" sz="1600" dirty="0">
                        <a:latin typeface="Maiandra GD" pitchFamily="34" charset="0"/>
                        <a:ea typeface="Times New Roman"/>
                      </a:endParaRPr>
                    </a:p>
                    <a:p>
                      <a:pPr algn="l">
                        <a:lnSpc>
                          <a:spcPct val="107000"/>
                        </a:lnSpc>
                        <a:spcAft>
                          <a:spcPts val="0"/>
                        </a:spcAft>
                      </a:pPr>
                      <a:r>
                        <a:rPr lang="fr-FR" sz="1400" dirty="0">
                          <a:latin typeface="Maiandra GD" pitchFamily="34" charset="0"/>
                          <a:ea typeface="Times New Roman"/>
                          <a:cs typeface="Calibri"/>
                        </a:rPr>
                        <a:t>3.1.3.1.4.e/Suivre la mise en œuvre des recommandations et de l’utilisation des </a:t>
                      </a:r>
                      <a:r>
                        <a:rPr lang="fr-FR" sz="1400" dirty="0" err="1">
                          <a:latin typeface="Maiandra GD" pitchFamily="34" charset="0"/>
                          <a:ea typeface="Times New Roman"/>
                          <a:cs typeface="Calibri"/>
                        </a:rPr>
                        <a:t>apuis</a:t>
                      </a:r>
                      <a:endParaRPr lang="fr-FR" sz="1600" dirty="0">
                        <a:latin typeface="Maiandra GD" pitchFamily="34" charset="0"/>
                        <a:ea typeface="Times New Roman"/>
                      </a:endParaRPr>
                    </a:p>
                    <a:p>
                      <a:pPr algn="l">
                        <a:lnSpc>
                          <a:spcPct val="107000"/>
                        </a:lnSpc>
                        <a:spcAft>
                          <a:spcPts val="0"/>
                        </a:spcAft>
                      </a:pPr>
                      <a:r>
                        <a:rPr lang="fr-FR" sz="1400" dirty="0">
                          <a:latin typeface="Maiandra GD" pitchFamily="34" charset="0"/>
                          <a:ea typeface="Times New Roman"/>
                          <a:cs typeface="Calibri"/>
                        </a:rPr>
                        <a:t>3.1.3.1.4.f/ Rédaction d’un rapport final</a:t>
                      </a:r>
                      <a:endParaRPr lang="fr-FR" sz="1600" dirty="0">
                        <a:latin typeface="Maiandra GD" pitchFamily="34" charset="0"/>
                        <a:ea typeface="Times New Roman"/>
                      </a:endParaRPr>
                    </a:p>
                  </a:txBody>
                  <a:tcPr marL="23758" marR="23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57224" y="1285860"/>
            <a:ext cx="7772400" cy="1470025"/>
          </a:xfrm>
        </p:spPr>
        <p:txBody>
          <a:bodyPr>
            <a:normAutofit/>
          </a:bodyPr>
          <a:lstStyle/>
          <a:p>
            <a:r>
              <a:rPr lang="fr-FR" dirty="0" smtClean="0">
                <a:latin typeface="Maiandra GD" pitchFamily="34" charset="0"/>
              </a:rPr>
              <a:t>Merci de votre aimable attention</a:t>
            </a:r>
            <a:endParaRPr lang="fr-FR" dirty="0">
              <a:latin typeface="Maiandra GD" pitchFamily="34" charset="0"/>
            </a:endParaRPr>
          </a:p>
        </p:txBody>
      </p:sp>
      <p:sp>
        <p:nvSpPr>
          <p:cNvPr id="3" name="Sous-titre 2"/>
          <p:cNvSpPr>
            <a:spLocks noGrp="1"/>
          </p:cNvSpPr>
          <p:nvPr>
            <p:ph type="subTitle" idx="1"/>
          </p:nvPr>
        </p:nvSpPr>
        <p:spPr>
          <a:xfrm>
            <a:off x="1428728" y="5072074"/>
            <a:ext cx="6400800" cy="1066792"/>
          </a:xfrm>
        </p:spPr>
        <p:txBody>
          <a:bodyPr/>
          <a:lstStyle/>
          <a:p>
            <a:endParaRPr lang="fr-FR" dirty="0"/>
          </a:p>
        </p:txBody>
      </p:sp>
      <p:pic>
        <p:nvPicPr>
          <p:cNvPr id="4" name="Picture 15"/>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flipH="1">
            <a:off x="285720" y="357166"/>
            <a:ext cx="1028700" cy="981076"/>
          </a:xfrm>
          <a:prstGeom prst="rect">
            <a:avLst/>
          </a:prstGeom>
          <a:solidFill>
            <a:srgbClr val="FFFFFF"/>
          </a:solidFill>
          <a:ln>
            <a:noFill/>
          </a:ln>
        </p:spPr>
      </p:pic>
      <p:pic>
        <p:nvPicPr>
          <p:cNvPr id="5" name="Image 4"/>
          <p:cNvPicPr/>
          <p:nvPr/>
        </p:nvPicPr>
        <p:blipFill>
          <a:blip r:embed="rId3"/>
          <a:srcRect/>
          <a:stretch>
            <a:fillRect/>
          </a:stretch>
        </p:blipFill>
        <p:spPr bwMode="auto">
          <a:xfrm>
            <a:off x="7929586" y="357166"/>
            <a:ext cx="981075" cy="914400"/>
          </a:xfrm>
          <a:prstGeom prst="rect">
            <a:avLst/>
          </a:prstGeom>
          <a:noFill/>
          <a:ln w="9525">
            <a:noFill/>
            <a:miter lim="800000"/>
            <a:headEnd/>
            <a:tailEnd/>
          </a:ln>
        </p:spPr>
      </p:pic>
      <p:sp>
        <p:nvSpPr>
          <p:cNvPr id="19457" name="Rectangle 1"/>
          <p:cNvSpPr>
            <a:spLocks noChangeArrowheads="1"/>
          </p:cNvSpPr>
          <p:nvPr/>
        </p:nvSpPr>
        <p:spPr bwMode="auto">
          <a:xfrm>
            <a:off x="1500166" y="3357562"/>
            <a:ext cx="6215106"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SAVE MANKIND</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B.P. : 12 274 Yaoundé-Cameroun</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Personne de contact</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NGOBA Joseph</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Tél : 00237 677 437 376 / 699 668 309</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E-mail : ngobajoseph@yahoo.fr</a:t>
            </a:r>
            <a:r>
              <a:rPr kumimoji="0" lang="fr-FR" sz="2400" b="1" i="1" u="none" strike="noStrike" cap="none" normalizeH="0" baseline="0" dirty="0" smtClean="0">
                <a:ln>
                  <a:noFill/>
                </a:ln>
                <a:solidFill>
                  <a:schemeClr val="tx1"/>
                </a:solidFill>
                <a:effectLst/>
                <a:latin typeface="Maiandra GD" pitchFamily="34" charset="0"/>
                <a:ea typeface="Times New Roman" pitchFamily="18" charset="0"/>
                <a:cs typeface="Times New Roman" pitchFamily="18" charset="0"/>
              </a:rPr>
              <a:t>                        </a:t>
            </a:r>
            <a:r>
              <a:rPr kumimoji="0" lang="fr-FR" sz="1200" b="0" i="0" u="none" strike="noStrike" cap="none" normalizeH="0" baseline="0" dirty="0" smtClean="0">
                <a:ln>
                  <a:noFill/>
                </a:ln>
                <a:solidFill>
                  <a:schemeClr val="tx1"/>
                </a:solidFill>
                <a:effectLst/>
                <a:latin typeface="Arial" pitchFamily="34" charset="0"/>
                <a:cs typeface="Arial" pitchFamily="34" charset="0"/>
              </a:rPr>
              <a:t> </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509</Words>
  <Application>Microsoft Office PowerPoint</Application>
  <PresentationFormat>Affichage à l'écran (4:3)</PresentationFormat>
  <Paragraphs>64</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Présentation du cadrage de l’intervention et du mandat de ‘Save Mankind’ dans le PTAB 2016</vt:lpstr>
      <vt:lpstr>En s’inspirant du rapport de la session du GTT consacré à l’appréciation des Plans Opérationnels de travail de chaque partenaire, la Coordination  du projet CB2 en dernier ressort,  a jugé pertinent de confier à « Save Mankind » , qui fait partie des organisations partenaires du MINEPDED pour la mise en œuvre des activités,  la responsabilisé de l’exécution de deux (02) sous activités de l’activité 3.1.2.3 dont la sous activité 3.1.2.3.1, objet du présent rapport.   Le tableau 1 ci-dessous donne l'encrage de l'intervention de « Save Mankind » tel que ressorti du PTAB 2016. </vt:lpstr>
      <vt:lpstr>Diapositive 3</vt:lpstr>
      <vt:lpstr>Pour la mise en œuvre de son intervention, Save Mankind s'est attaché les services d'experts avec qui elle a travaillé étroitement. La première étape de l'intervention a consisté à élaborer et mettre à la disposition de la coordination du projet CB2 les Plans  opérationnels de l'intervention qui spécifient les tâches dont la succession de la réalisation aboutit inéluctablement à la réalisation de la sous-activité et de l'activité. Le tableau 2 ci-dessous donne le détail des tâches dans le cadre de l’opérationnalisation de l’intervention de l’organisation. </vt:lpstr>
      <vt:lpstr>Diapositive 5</vt:lpstr>
      <vt:lpstr>Diapositive 6</vt:lpstr>
      <vt:lpstr>Merci de votre aimable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du cadrage de l’intervention et du mandat de ‘Save Mankind’</dc:title>
  <dc:creator>Admin</dc:creator>
  <cp:lastModifiedBy>Admin</cp:lastModifiedBy>
  <cp:revision>16</cp:revision>
  <dcterms:created xsi:type="dcterms:W3CDTF">2016-07-14T06:58:13Z</dcterms:created>
  <dcterms:modified xsi:type="dcterms:W3CDTF">2016-07-19T07:10:39Z</dcterms:modified>
</cp:coreProperties>
</file>